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11" r:id="rId3"/>
    <p:sldId id="313" r:id="rId4"/>
    <p:sldId id="292" r:id="rId5"/>
    <p:sldId id="296" r:id="rId6"/>
    <p:sldId id="294" r:id="rId7"/>
    <p:sldId id="293" r:id="rId8"/>
    <p:sldId id="295" r:id="rId9"/>
    <p:sldId id="297" r:id="rId10"/>
    <p:sldId id="298" r:id="rId11"/>
    <p:sldId id="319" r:id="rId12"/>
    <p:sldId id="310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286" r:id="rId21"/>
    <p:sldId id="315" r:id="rId22"/>
    <p:sldId id="317" r:id="rId23"/>
    <p:sldId id="309" r:id="rId24"/>
    <p:sldId id="316" r:id="rId25"/>
    <p:sldId id="308" r:id="rId26"/>
    <p:sldId id="318" r:id="rId27"/>
  </p:sldIdLst>
  <p:sldSz cx="18288000" cy="10287000"/>
  <p:notesSz cx="18288000" cy="10287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A19"/>
    <a:srgbClr val="0080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29" autoAdjust="0"/>
  </p:normalViewPr>
  <p:slideViewPr>
    <p:cSldViewPr>
      <p:cViewPr>
        <p:scale>
          <a:sx n="66" d="100"/>
          <a:sy n="66" d="100"/>
        </p:scale>
        <p:origin x="282" y="-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tente\Documenti\Downloads\grafici%20(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 sz="3600" dirty="0"/>
              <a:t>Media accessi per mese
Totale accessi 64071</a:t>
            </a:r>
          </a:p>
        </c:rich>
      </c:tx>
      <c:layout>
        <c:manualLayout>
          <c:xMode val="edge"/>
          <c:yMode val="edge"/>
          <c:x val="0.36131960483596526"/>
          <c:y val="3.458213256484153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794610600908494"/>
          <c:y val="0.25936599423631135"/>
          <c:w val="0.87106510543442062"/>
          <c:h val="0.43804034582132567"/>
        </c:manualLayout>
      </c:layout>
      <c:lineChart>
        <c:grouping val="standard"/>
        <c:ser>
          <c:idx val="1"/>
          <c:order val="0"/>
          <c:spPr>
            <a:ln w="38100">
              <a:solidFill>
                <a:srgbClr val="FF00FF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8102376839586677E-3"/>
                  <c:y val="1.638339876103387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9356605364670172E-3"/>
                  <c:y val="6.6625821628204483E-3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5603348613237615E-3"/>
                  <c:y val="1.1102891677445277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185009186180459E-3"/>
                  <c:y val="1.6369178636532169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3104320386888424E-3"/>
                  <c:y val="-3.7572291936130445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4.0605292160539224E-3"/>
                  <c:y val="-3.004228217870468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4.6852035409106277E-3"/>
                  <c:y val="9.1508013947824256E-3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2.3113749210705845E-3"/>
                  <c:y val="-3.9673239692300806E-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3.5607235707840919E-3"/>
                  <c:y val="1.2641690682036561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1.8769932025382033E-2"/>
                  <c:y val="-5.4100917500586335E-2"/>
                </c:manualLayout>
              </c:layout>
              <c:dLblPos val="r"/>
              <c:showVal val="1"/>
            </c:dLbl>
            <c:numFmt formatCode="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strRef>
              <c:f>Foglio1!$A$46:$A$57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Foglio1!$B$46:$B$57</c:f>
              <c:numCache>
                <c:formatCode>General</c:formatCode>
                <c:ptCount val="12"/>
                <c:pt idx="0">
                  <c:v>166.64516129032242</c:v>
                </c:pt>
                <c:pt idx="1">
                  <c:v>169.17857142857133</c:v>
                </c:pt>
                <c:pt idx="2">
                  <c:v>172.74193548387098</c:v>
                </c:pt>
                <c:pt idx="3">
                  <c:v>177.43333333333342</c:v>
                </c:pt>
                <c:pt idx="4">
                  <c:v>179.61290322580632</c:v>
                </c:pt>
                <c:pt idx="5">
                  <c:v>177.46666666666658</c:v>
                </c:pt>
                <c:pt idx="6">
                  <c:v>169.77419354838699</c:v>
                </c:pt>
                <c:pt idx="7">
                  <c:v>161.77419354838699</c:v>
                </c:pt>
                <c:pt idx="8">
                  <c:v>166</c:v>
                </c:pt>
                <c:pt idx="9">
                  <c:v>163</c:v>
                </c:pt>
                <c:pt idx="10">
                  <c:v>156.56666666666658</c:v>
                </c:pt>
                <c:pt idx="11">
                  <c:v>159.41935483870958</c:v>
                </c:pt>
              </c:numCache>
            </c:numRef>
          </c:val>
        </c:ser>
        <c:marker val="1"/>
        <c:axId val="41454592"/>
        <c:axId val="34542336"/>
      </c:lineChart>
      <c:catAx>
        <c:axId val="414545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it-IT" sz="3200" b="1" i="0" u="none" strike="noStrike" kern="1200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sz="3200" b="1" i="0" u="none" strike="noStrike" kern="1200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Mese</a:t>
                </a:r>
              </a:p>
            </c:rich>
          </c:tx>
          <c:layout>
            <c:manualLayout>
              <c:xMode val="edge"/>
              <c:yMode val="edge"/>
              <c:x val="0.44393126314223097"/>
              <c:y val="0.8434311287506995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34542336"/>
        <c:crosses val="autoZero"/>
        <c:auto val="1"/>
        <c:lblAlgn val="ctr"/>
        <c:lblOffset val="100"/>
        <c:tickLblSkip val="1"/>
        <c:tickMarkSkip val="1"/>
      </c:catAx>
      <c:valAx>
        <c:axId val="3454233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sz="3200" dirty="0"/>
                  <a:t>Accessi</a:t>
                </a:r>
              </a:p>
            </c:rich>
          </c:tx>
          <c:layout>
            <c:manualLayout>
              <c:xMode val="edge"/>
              <c:yMode val="edge"/>
              <c:x val="2.3988023557574411E-2"/>
              <c:y val="0.406340057636887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4145459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Foglio1!$B$1</c:f>
              <c:strCache>
                <c:ptCount val="1"/>
                <c:pt idx="0">
                  <c:v>traumi identificati da 118</c:v>
                </c:pt>
              </c:strCache>
            </c:strRef>
          </c:tx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cat>
            <c:strRef>
              <c:f>Foglio1!$A$2:$A$4</c:f>
              <c:strCache>
                <c:ptCount val="3"/>
                <c:pt idx="0">
                  <c:v>35 - 450</c:v>
                </c:pt>
                <c:pt idx="1">
                  <c:v>15 - 180</c:v>
                </c:pt>
                <c:pt idx="2">
                  <c:v>630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35</c:v>
                </c:pt>
                <c:pt idx="1">
                  <c:v>15</c:v>
                </c:pt>
                <c:pt idx="2">
                  <c:v>630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traumi identificati in PS</c:v>
                </c:pt>
              </c:strCache>
            </c:strRef>
          </c:tx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Foglio1!$A$2:$A$4</c:f>
              <c:strCache>
                <c:ptCount val="3"/>
                <c:pt idx="0">
                  <c:v>35 - 450</c:v>
                </c:pt>
                <c:pt idx="1">
                  <c:v>15 - 180</c:v>
                </c:pt>
                <c:pt idx="2">
                  <c:v>630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450</c:v>
                </c:pt>
                <c:pt idx="1">
                  <c:v>180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traumi totali</c:v>
                </c:pt>
              </c:strCache>
            </c:strRef>
          </c:tx>
          <c:cat>
            <c:strRef>
              <c:f>Foglio1!$A$2:$A$4</c:f>
              <c:strCache>
                <c:ptCount val="3"/>
                <c:pt idx="0">
                  <c:v>35 - 450</c:v>
                </c:pt>
                <c:pt idx="1">
                  <c:v>15 - 180</c:v>
                </c:pt>
                <c:pt idx="2">
                  <c:v>630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</c:numCache>
            </c:numRef>
          </c:val>
        </c:ser>
        <c:shape val="box"/>
        <c:axId val="82960768"/>
        <c:axId val="82962304"/>
        <c:axId val="83053184"/>
      </c:bar3DChart>
      <c:catAx>
        <c:axId val="82960768"/>
        <c:scaling>
          <c:orientation val="minMax"/>
        </c:scaling>
        <c:axPos val="b"/>
        <c:tickLblPos val="nextTo"/>
        <c:crossAx val="82962304"/>
        <c:crosses val="autoZero"/>
        <c:auto val="1"/>
        <c:lblAlgn val="ctr"/>
        <c:lblOffset val="100"/>
      </c:catAx>
      <c:valAx>
        <c:axId val="82962304"/>
        <c:scaling>
          <c:orientation val="minMax"/>
        </c:scaling>
        <c:axPos val="l"/>
        <c:majorGridlines/>
        <c:numFmt formatCode="General" sourceLinked="1"/>
        <c:tickLblPos val="nextTo"/>
        <c:crossAx val="82960768"/>
        <c:crosses val="autoZero"/>
        <c:crossBetween val="between"/>
      </c:valAx>
      <c:serAx>
        <c:axId val="83053184"/>
        <c:scaling>
          <c:orientation val="minMax"/>
        </c:scaling>
        <c:delete val="1"/>
        <c:axPos val="b"/>
        <c:tickLblPos val="nextTo"/>
        <c:crossAx val="82962304"/>
        <c:crosses val="autoZero"/>
      </c:serAx>
    </c:plotArea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7694530646741033E-2"/>
          <c:y val="0.16992282550618221"/>
          <c:w val="0.90243250053155089"/>
          <c:h val="0.77196488786884443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distribuzione pazienti nelle TI</c:v>
                </c:pt>
              </c:strCache>
            </c:strRef>
          </c:tx>
          <c:explosion val="25"/>
          <c:dPt>
            <c:idx val="0"/>
            <c:explosion val="51"/>
          </c:dPt>
          <c:dLbls>
            <c:showPercent val="1"/>
          </c:dLbls>
          <c:cat>
            <c:strRef>
              <c:f>Foglio1!$A$2:$A$5</c:f>
              <c:strCache>
                <c:ptCount val="4"/>
                <c:pt idx="0">
                  <c:v>TIG</c:v>
                </c:pt>
                <c:pt idx="1">
                  <c:v>TINCH</c:v>
                </c:pt>
                <c:pt idx="2">
                  <c:v>SUBINT</c:v>
                </c:pt>
                <c:pt idx="3">
                  <c:v>TICCH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58.4</c:v>
                </c:pt>
                <c:pt idx="1">
                  <c:v>21.7</c:v>
                </c:pt>
                <c:pt idx="2">
                  <c:v>19.100000000000001</c:v>
                </c:pt>
                <c:pt idx="3">
                  <c:v>0.8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26265994150033428"/>
          <c:y val="0.14820707496397709"/>
          <c:w val="0.52907050503567754"/>
          <c:h val="5.7060191458982799E-2"/>
        </c:manualLayout>
      </c:layout>
    </c:legend>
    <c:plotVisOnly val="1"/>
  </c:chart>
  <c:txPr>
    <a:bodyPr/>
    <a:lstStyle/>
    <a:p>
      <a:pPr>
        <a:defRPr sz="20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view3D>
      <c:depthPercent val="100"/>
      <c:rAngAx val="1"/>
    </c:view3D>
    <c:sideWall>
      <c:spPr>
        <a:ln w="19050"/>
      </c:spPr>
    </c:sideWall>
    <c:backWall>
      <c:spPr>
        <a:ln w="19050"/>
      </c:spPr>
    </c:backWall>
    <c:plotArea>
      <c:layout>
        <c:manualLayout>
          <c:layoutTarget val="inner"/>
          <c:xMode val="edge"/>
          <c:yMode val="edge"/>
          <c:x val="8.4527935848602395E-2"/>
          <c:y val="0.104227302743331"/>
          <c:w val="0.91547206415139759"/>
          <c:h val="0.723591000000000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Ricoveri nelle TI</c:v>
                </c:pt>
              </c:strCache>
            </c:strRef>
          </c:tx>
          <c:dLbls>
            <c:dLbl>
              <c:idx val="0"/>
              <c:layout>
                <c:manualLayout>
                  <c:x val="1.335397640554925E-2"/>
                  <c:y val="-4.7947489113255234E-2"/>
                </c:manualLayout>
              </c:layout>
              <c:showVal val="1"/>
            </c:dLbl>
            <c:dLbl>
              <c:idx val="1"/>
              <c:layout>
                <c:manualLayout>
                  <c:x val="8.189527677998687E-3"/>
                  <c:y val="-2.9572210104629855E-2"/>
                </c:manualLayout>
              </c:layout>
              <c:showVal val="1"/>
            </c:dLbl>
            <c:dLbl>
              <c:idx val="2"/>
              <c:layout>
                <c:manualLayout>
                  <c:x val="2.0335576573457602E-2"/>
                  <c:y val="-6.2647775948120363E-2"/>
                </c:manualLayout>
              </c:layout>
              <c:showVal val="1"/>
            </c:dLbl>
            <c:dLbl>
              <c:idx val="3"/>
              <c:layout>
                <c:manualLayout>
                  <c:x val="1.5918942177893372E-2"/>
                  <c:y val="-4.1521541883744066E-2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16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it-IT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169</c:v>
                </c:pt>
                <c:pt idx="1">
                  <c:v>196</c:v>
                </c:pt>
                <c:pt idx="2">
                  <c:v>216</c:v>
                </c:pt>
                <c:pt idx="3">
                  <c:v>230</c:v>
                </c:pt>
              </c:numCache>
            </c:numRef>
          </c:val>
        </c:ser>
        <c:shape val="box"/>
        <c:axId val="84717952"/>
        <c:axId val="84719488"/>
        <c:axId val="0"/>
      </c:bar3DChart>
      <c:catAx>
        <c:axId val="84717952"/>
        <c:scaling>
          <c:orientation val="minMax"/>
        </c:scaling>
        <c:axPos val="b"/>
        <c:numFmt formatCode="General" sourceLinked="0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84719488"/>
        <c:crosses val="autoZero"/>
        <c:auto val="1"/>
        <c:lblAlgn val="ctr"/>
        <c:lblOffset val="100"/>
        <c:noMultiLvlLbl val="1"/>
      </c:catAx>
      <c:valAx>
        <c:axId val="84719488"/>
        <c:scaling>
          <c:orientation val="minMax"/>
        </c:scaling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" sourceLinked="0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it-IT"/>
          </a:p>
        </c:txPr>
        <c:crossAx val="84717952"/>
        <c:crosses val="autoZero"/>
        <c:crossBetween val="between"/>
        <c:majorUnit val="55"/>
        <c:minorUnit val="27.5"/>
      </c:valAx>
    </c:plotArea>
    <c:legend>
      <c:legendPos val="t"/>
      <c:legendEntry>
        <c:idx val="-1"/>
        <c:delete val="1"/>
      </c:legendEntry>
      <c:layout>
        <c:manualLayout>
          <c:xMode val="edge"/>
          <c:yMode val="edge"/>
          <c:x val="0.21752224539694112"/>
          <c:y val="0"/>
          <c:w val="0.37753164408385081"/>
          <c:h val="6.645578960831966E-2"/>
        </c:manualLayout>
      </c:layout>
      <c:overlay val="1"/>
      <c:txPr>
        <a:bodyPr rot="0"/>
        <a:lstStyle/>
        <a:p>
          <a:pPr>
            <a:defRPr sz="1800"/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D92E2-8784-48E7-BA0A-D52C838C118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7B7FF0-BF79-4AE9-8B5D-5CED244E7433}">
      <dgm:prSet phldrT="[Tes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 smtClean="0"/>
        </a:p>
        <a:p>
          <a:endParaRPr lang="en-US" dirty="0"/>
        </a:p>
      </dgm:t>
    </dgm:pt>
    <dgm:pt modelId="{51089F7E-F4BF-4AB4-825A-E2667824CBC8}" type="parTrans" cxnId="{EB5ADCD3-F136-4E5C-B7A2-FD8A671B5F08}">
      <dgm:prSet/>
      <dgm:spPr/>
      <dgm:t>
        <a:bodyPr/>
        <a:lstStyle/>
        <a:p>
          <a:endParaRPr lang="en-US"/>
        </a:p>
      </dgm:t>
    </dgm:pt>
    <dgm:pt modelId="{DEC2F28F-89ED-4E95-BE43-66BF107029D1}" type="sibTrans" cxnId="{EB5ADCD3-F136-4E5C-B7A2-FD8A671B5F08}">
      <dgm:prSet/>
      <dgm:spPr/>
      <dgm:t>
        <a:bodyPr/>
        <a:lstStyle/>
        <a:p>
          <a:endParaRPr lang="en-US"/>
        </a:p>
      </dgm:t>
    </dgm:pt>
    <dgm:pt modelId="{7676AA14-134F-401E-8F79-FA5B2844B517}">
      <dgm:prSet phldrT="[Tes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 smtClean="0"/>
        </a:p>
        <a:p>
          <a:endParaRPr lang="en-US" dirty="0"/>
        </a:p>
      </dgm:t>
    </dgm:pt>
    <dgm:pt modelId="{7D239097-D45E-4ADF-8985-85EDACDB3849}" type="parTrans" cxnId="{EC3BC3BD-2431-43D8-AF66-B240BA22DB67}">
      <dgm:prSet/>
      <dgm:spPr/>
      <dgm:t>
        <a:bodyPr/>
        <a:lstStyle/>
        <a:p>
          <a:endParaRPr lang="en-US"/>
        </a:p>
      </dgm:t>
    </dgm:pt>
    <dgm:pt modelId="{68F3B473-A14E-4B41-8EC7-1FE3D05CA8AC}" type="sibTrans" cxnId="{EC3BC3BD-2431-43D8-AF66-B240BA22DB67}">
      <dgm:prSet/>
      <dgm:spPr/>
      <dgm:t>
        <a:bodyPr/>
        <a:lstStyle/>
        <a:p>
          <a:endParaRPr lang="en-US"/>
        </a:p>
      </dgm:t>
    </dgm:pt>
    <dgm:pt modelId="{AB0C0FFC-71EE-46C2-B63D-8A08929BFACE}">
      <dgm:prSet phldrT="[Tes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 smtClean="0"/>
        </a:p>
        <a:p>
          <a:endParaRPr lang="en-US" dirty="0"/>
        </a:p>
      </dgm:t>
    </dgm:pt>
    <dgm:pt modelId="{E05A00CE-95EE-4435-90C1-92C1C6E1FA2B}" type="parTrans" cxnId="{9566E39B-5D03-4FB0-B2DF-7BB02D36E2CE}">
      <dgm:prSet/>
      <dgm:spPr/>
      <dgm:t>
        <a:bodyPr/>
        <a:lstStyle/>
        <a:p>
          <a:endParaRPr lang="en-US"/>
        </a:p>
      </dgm:t>
    </dgm:pt>
    <dgm:pt modelId="{C60488FF-DFB3-4DC9-8C78-5C8F06205B2F}" type="sibTrans" cxnId="{9566E39B-5D03-4FB0-B2DF-7BB02D36E2CE}">
      <dgm:prSet/>
      <dgm:spPr/>
      <dgm:t>
        <a:bodyPr/>
        <a:lstStyle/>
        <a:p>
          <a:endParaRPr lang="en-US"/>
        </a:p>
      </dgm:t>
    </dgm:pt>
    <dgm:pt modelId="{C601797D-7089-4C83-82D3-727E1D7F339F}">
      <dgm:prSet phldrT="[Tes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 smtClean="0"/>
        </a:p>
        <a:p>
          <a:endParaRPr lang="en-US" dirty="0"/>
        </a:p>
      </dgm:t>
    </dgm:pt>
    <dgm:pt modelId="{FE2D5E2E-37FE-4E2D-AC52-DE48C20ECEE9}" type="parTrans" cxnId="{1A69C487-D1C5-4B75-AC89-A5F11F246965}">
      <dgm:prSet/>
      <dgm:spPr/>
      <dgm:t>
        <a:bodyPr/>
        <a:lstStyle/>
        <a:p>
          <a:endParaRPr lang="en-US"/>
        </a:p>
      </dgm:t>
    </dgm:pt>
    <dgm:pt modelId="{80F9BFDF-1F00-44C9-B17E-5485F0FF2ECF}" type="sibTrans" cxnId="{1A69C487-D1C5-4B75-AC89-A5F11F246965}">
      <dgm:prSet/>
      <dgm:spPr/>
      <dgm:t>
        <a:bodyPr/>
        <a:lstStyle/>
        <a:p>
          <a:endParaRPr lang="en-US"/>
        </a:p>
      </dgm:t>
    </dgm:pt>
    <dgm:pt modelId="{36562E11-FAF9-420C-8BC4-2487A19CAC36}">
      <dgm:prSet phldrT="[Tes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 smtClean="0"/>
        </a:p>
        <a:p>
          <a:endParaRPr lang="en-US" dirty="0"/>
        </a:p>
      </dgm:t>
    </dgm:pt>
    <dgm:pt modelId="{1AC1A794-7333-454B-AA4B-DE4DE362605D}" type="sibTrans" cxnId="{92F701A3-F0D3-48D6-BCC7-7401D15C8FEE}">
      <dgm:prSet/>
      <dgm:spPr/>
      <dgm:t>
        <a:bodyPr/>
        <a:lstStyle/>
        <a:p>
          <a:endParaRPr lang="en-US"/>
        </a:p>
      </dgm:t>
    </dgm:pt>
    <dgm:pt modelId="{83C51CDC-D111-42B5-861B-FC1491DCC354}" type="parTrans" cxnId="{92F701A3-F0D3-48D6-BCC7-7401D15C8FEE}">
      <dgm:prSet/>
      <dgm:spPr/>
      <dgm:t>
        <a:bodyPr/>
        <a:lstStyle/>
        <a:p>
          <a:endParaRPr lang="en-US"/>
        </a:p>
      </dgm:t>
    </dgm:pt>
    <dgm:pt modelId="{2CE265F7-A550-4243-9401-7F10BA24359D}">
      <dgm:prSet phldrT="[Tes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mtClean="0"/>
        </a:p>
        <a:p>
          <a:endParaRPr lang="en-US" dirty="0"/>
        </a:p>
      </dgm:t>
    </dgm:pt>
    <dgm:pt modelId="{62C14277-CE57-400A-8F8E-8821EB6B07A7}" type="parTrans" cxnId="{8E564739-406B-4394-A168-D3EEB1A1939C}">
      <dgm:prSet/>
      <dgm:spPr/>
      <dgm:t>
        <a:bodyPr/>
        <a:lstStyle/>
        <a:p>
          <a:endParaRPr lang="it-IT"/>
        </a:p>
      </dgm:t>
    </dgm:pt>
    <dgm:pt modelId="{8F9DDEF4-3C0A-46C5-ABC7-8B4F60E26826}" type="sibTrans" cxnId="{8E564739-406B-4394-A168-D3EEB1A1939C}">
      <dgm:prSet/>
      <dgm:spPr/>
      <dgm:t>
        <a:bodyPr/>
        <a:lstStyle/>
        <a:p>
          <a:endParaRPr lang="it-IT"/>
        </a:p>
      </dgm:t>
    </dgm:pt>
    <dgm:pt modelId="{29E765E5-896E-4F50-B245-2B9B311C1AED}">
      <dgm:prSet phldrT="[Tes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mtClean="0"/>
        </a:p>
        <a:p>
          <a:endParaRPr lang="en-US" dirty="0"/>
        </a:p>
      </dgm:t>
    </dgm:pt>
    <dgm:pt modelId="{06E99263-E2E8-4F2F-83B7-34E15B34BF21}" type="parTrans" cxnId="{00459CF3-59B2-4EB5-B44D-46FC449922EA}">
      <dgm:prSet/>
      <dgm:spPr/>
      <dgm:t>
        <a:bodyPr/>
        <a:lstStyle/>
        <a:p>
          <a:endParaRPr lang="it-IT"/>
        </a:p>
      </dgm:t>
    </dgm:pt>
    <dgm:pt modelId="{A189C5F1-9ECB-4ED5-BAC3-07233A45C1D6}" type="sibTrans" cxnId="{00459CF3-59B2-4EB5-B44D-46FC449922EA}">
      <dgm:prSet/>
      <dgm:spPr/>
      <dgm:t>
        <a:bodyPr/>
        <a:lstStyle/>
        <a:p>
          <a:endParaRPr lang="it-IT"/>
        </a:p>
      </dgm:t>
    </dgm:pt>
    <dgm:pt modelId="{FECD6740-6820-4921-87A5-DA0F1482897B}" type="pres">
      <dgm:prSet presAssocID="{FE8D92E2-8784-48E7-BA0A-D52C838C118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1EAB1F4-95C6-4499-9EE6-C149EA159F59}" type="pres">
      <dgm:prSet presAssocID="{AB7B7FF0-BF79-4AE9-8B5D-5CED244E7433}" presName="centerShape" presStyleLbl="node0" presStyleIdx="0" presStyleCnt="1"/>
      <dgm:spPr/>
      <dgm:t>
        <a:bodyPr/>
        <a:lstStyle/>
        <a:p>
          <a:endParaRPr lang="it-IT"/>
        </a:p>
      </dgm:t>
    </dgm:pt>
    <dgm:pt modelId="{3887E6BB-6591-461C-9AEF-262608783D9E}" type="pres">
      <dgm:prSet presAssocID="{36562E11-FAF9-420C-8BC4-2487A19CAC3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BCE45F-56A4-4DE6-865D-D32507D9402B}" type="pres">
      <dgm:prSet presAssocID="{36562E11-FAF9-420C-8BC4-2487A19CAC36}" presName="dummy" presStyleCnt="0"/>
      <dgm:spPr/>
    </dgm:pt>
    <dgm:pt modelId="{D1DB6DEB-173D-41B5-8619-896D97967472}" type="pres">
      <dgm:prSet presAssocID="{1AC1A794-7333-454B-AA4B-DE4DE362605D}" presName="sibTrans" presStyleLbl="sibTrans2D1" presStyleIdx="0" presStyleCnt="6"/>
      <dgm:spPr/>
      <dgm:t>
        <a:bodyPr/>
        <a:lstStyle/>
        <a:p>
          <a:endParaRPr lang="it-IT"/>
        </a:p>
      </dgm:t>
    </dgm:pt>
    <dgm:pt modelId="{0983A612-B7D9-4F4D-8E2D-FD3380F97FC8}" type="pres">
      <dgm:prSet presAssocID="{2CE265F7-A550-4243-9401-7F10BA24359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2FE4BF6-6DFB-45C6-AC02-989BC6BC5DF9}" type="pres">
      <dgm:prSet presAssocID="{2CE265F7-A550-4243-9401-7F10BA24359D}" presName="dummy" presStyleCnt="0"/>
      <dgm:spPr/>
    </dgm:pt>
    <dgm:pt modelId="{9B2DBB80-B7CB-488C-B896-D5B928147041}" type="pres">
      <dgm:prSet presAssocID="{8F9DDEF4-3C0A-46C5-ABC7-8B4F60E26826}" presName="sibTrans" presStyleLbl="sibTrans2D1" presStyleIdx="1" presStyleCnt="6"/>
      <dgm:spPr/>
      <dgm:t>
        <a:bodyPr/>
        <a:lstStyle/>
        <a:p>
          <a:endParaRPr lang="it-IT"/>
        </a:p>
      </dgm:t>
    </dgm:pt>
    <dgm:pt modelId="{0D8BAFAD-5D04-47B5-8F36-7DF53320AD6B}" type="pres">
      <dgm:prSet presAssocID="{29E765E5-896E-4F50-B245-2B9B311C1A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1744A2-D378-47CB-A8A9-E7ECAECDF513}" type="pres">
      <dgm:prSet presAssocID="{29E765E5-896E-4F50-B245-2B9B311C1AED}" presName="dummy" presStyleCnt="0"/>
      <dgm:spPr/>
    </dgm:pt>
    <dgm:pt modelId="{64826CFB-ECD3-4EBB-8852-DDFF6BF3F92D}" type="pres">
      <dgm:prSet presAssocID="{A189C5F1-9ECB-4ED5-BAC3-07233A45C1D6}" presName="sibTrans" presStyleLbl="sibTrans2D1" presStyleIdx="2" presStyleCnt="6"/>
      <dgm:spPr/>
      <dgm:t>
        <a:bodyPr/>
        <a:lstStyle/>
        <a:p>
          <a:endParaRPr lang="it-IT"/>
        </a:p>
      </dgm:t>
    </dgm:pt>
    <dgm:pt modelId="{2E2D438A-7007-429D-9CDE-7E3A852EA2BE}" type="pres">
      <dgm:prSet presAssocID="{7676AA14-134F-401E-8F79-FA5B2844B51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BD28ED-F146-4D76-8BA5-DC0F64B00DCD}" type="pres">
      <dgm:prSet presAssocID="{7676AA14-134F-401E-8F79-FA5B2844B517}" presName="dummy" presStyleCnt="0"/>
      <dgm:spPr/>
    </dgm:pt>
    <dgm:pt modelId="{7096883D-59FF-4051-A3E8-6D6661D78F91}" type="pres">
      <dgm:prSet presAssocID="{68F3B473-A14E-4B41-8EC7-1FE3D05CA8AC}" presName="sibTrans" presStyleLbl="sibTrans2D1" presStyleIdx="3" presStyleCnt="6"/>
      <dgm:spPr/>
      <dgm:t>
        <a:bodyPr/>
        <a:lstStyle/>
        <a:p>
          <a:endParaRPr lang="it-IT"/>
        </a:p>
      </dgm:t>
    </dgm:pt>
    <dgm:pt modelId="{A09EFBD0-3610-4B4C-B74F-796B09FAFD3C}" type="pres">
      <dgm:prSet presAssocID="{AB0C0FFC-71EE-46C2-B63D-8A08929BFAC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C3726A-616F-47BE-9235-508F2CDF5458}" type="pres">
      <dgm:prSet presAssocID="{AB0C0FFC-71EE-46C2-B63D-8A08929BFACE}" presName="dummy" presStyleCnt="0"/>
      <dgm:spPr/>
    </dgm:pt>
    <dgm:pt modelId="{6E1108EA-310B-4038-90EB-B0DFEC959CB6}" type="pres">
      <dgm:prSet presAssocID="{C60488FF-DFB3-4DC9-8C78-5C8F06205B2F}" presName="sibTrans" presStyleLbl="sibTrans2D1" presStyleIdx="4" presStyleCnt="6"/>
      <dgm:spPr/>
      <dgm:t>
        <a:bodyPr/>
        <a:lstStyle/>
        <a:p>
          <a:endParaRPr lang="it-IT"/>
        </a:p>
      </dgm:t>
    </dgm:pt>
    <dgm:pt modelId="{A5E88B7F-E93D-4203-ACB1-343D106EBCEC}" type="pres">
      <dgm:prSet presAssocID="{C601797D-7089-4C83-82D3-727E1D7F339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5DF5399-1488-4257-AE0B-B3112BFE8536}" type="pres">
      <dgm:prSet presAssocID="{C601797D-7089-4C83-82D3-727E1D7F339F}" presName="dummy" presStyleCnt="0"/>
      <dgm:spPr/>
    </dgm:pt>
    <dgm:pt modelId="{6821AB76-3482-4711-9042-7DD419A73A9F}" type="pres">
      <dgm:prSet presAssocID="{80F9BFDF-1F00-44C9-B17E-5485F0FF2ECF}" presName="sibTrans" presStyleLbl="sibTrans2D1" presStyleIdx="5" presStyleCnt="6"/>
      <dgm:spPr/>
      <dgm:t>
        <a:bodyPr/>
        <a:lstStyle/>
        <a:p>
          <a:endParaRPr lang="it-IT"/>
        </a:p>
      </dgm:t>
    </dgm:pt>
  </dgm:ptLst>
  <dgm:cxnLst>
    <dgm:cxn modelId="{EB5ADCD3-F136-4E5C-B7A2-FD8A671B5F08}" srcId="{FE8D92E2-8784-48E7-BA0A-D52C838C1183}" destId="{AB7B7FF0-BF79-4AE9-8B5D-5CED244E7433}" srcOrd="0" destOrd="0" parTransId="{51089F7E-F4BF-4AB4-825A-E2667824CBC8}" sibTransId="{DEC2F28F-89ED-4E95-BE43-66BF107029D1}"/>
    <dgm:cxn modelId="{C890CFD9-6835-4E1D-B08F-926C1E01294E}" type="presOf" srcId="{2CE265F7-A550-4243-9401-7F10BA24359D}" destId="{0983A612-B7D9-4F4D-8E2D-FD3380F97FC8}" srcOrd="0" destOrd="0" presId="urn:microsoft.com/office/officeart/2005/8/layout/radial6"/>
    <dgm:cxn modelId="{9566E39B-5D03-4FB0-B2DF-7BB02D36E2CE}" srcId="{AB7B7FF0-BF79-4AE9-8B5D-5CED244E7433}" destId="{AB0C0FFC-71EE-46C2-B63D-8A08929BFACE}" srcOrd="4" destOrd="0" parTransId="{E05A00CE-95EE-4435-90C1-92C1C6E1FA2B}" sibTransId="{C60488FF-DFB3-4DC9-8C78-5C8F06205B2F}"/>
    <dgm:cxn modelId="{B460B3F9-018C-4AAB-AC6A-D19F4A00F30A}" type="presOf" srcId="{AB7B7FF0-BF79-4AE9-8B5D-5CED244E7433}" destId="{01EAB1F4-95C6-4499-9EE6-C149EA159F59}" srcOrd="0" destOrd="0" presId="urn:microsoft.com/office/officeart/2005/8/layout/radial6"/>
    <dgm:cxn modelId="{EC3BC3BD-2431-43D8-AF66-B240BA22DB67}" srcId="{AB7B7FF0-BF79-4AE9-8B5D-5CED244E7433}" destId="{7676AA14-134F-401E-8F79-FA5B2844B517}" srcOrd="3" destOrd="0" parTransId="{7D239097-D45E-4ADF-8985-85EDACDB3849}" sibTransId="{68F3B473-A14E-4B41-8EC7-1FE3D05CA8AC}"/>
    <dgm:cxn modelId="{00459CF3-59B2-4EB5-B44D-46FC449922EA}" srcId="{AB7B7FF0-BF79-4AE9-8B5D-5CED244E7433}" destId="{29E765E5-896E-4F50-B245-2B9B311C1AED}" srcOrd="2" destOrd="0" parTransId="{06E99263-E2E8-4F2F-83B7-34E15B34BF21}" sibTransId="{A189C5F1-9ECB-4ED5-BAC3-07233A45C1D6}"/>
    <dgm:cxn modelId="{1A69C487-D1C5-4B75-AC89-A5F11F246965}" srcId="{AB7B7FF0-BF79-4AE9-8B5D-5CED244E7433}" destId="{C601797D-7089-4C83-82D3-727E1D7F339F}" srcOrd="5" destOrd="0" parTransId="{FE2D5E2E-37FE-4E2D-AC52-DE48C20ECEE9}" sibTransId="{80F9BFDF-1F00-44C9-B17E-5485F0FF2ECF}"/>
    <dgm:cxn modelId="{40E8EA64-68C2-4D0A-AD88-18C084770FB7}" type="presOf" srcId="{29E765E5-896E-4F50-B245-2B9B311C1AED}" destId="{0D8BAFAD-5D04-47B5-8F36-7DF53320AD6B}" srcOrd="0" destOrd="0" presId="urn:microsoft.com/office/officeart/2005/8/layout/radial6"/>
    <dgm:cxn modelId="{E4E302B0-468B-4964-89B4-2BCD828532D3}" type="presOf" srcId="{80F9BFDF-1F00-44C9-B17E-5485F0FF2ECF}" destId="{6821AB76-3482-4711-9042-7DD419A73A9F}" srcOrd="0" destOrd="0" presId="urn:microsoft.com/office/officeart/2005/8/layout/radial6"/>
    <dgm:cxn modelId="{B202E535-5E51-4704-895B-9E6A2AC86EAE}" type="presOf" srcId="{AB0C0FFC-71EE-46C2-B63D-8A08929BFACE}" destId="{A09EFBD0-3610-4B4C-B74F-796B09FAFD3C}" srcOrd="0" destOrd="0" presId="urn:microsoft.com/office/officeart/2005/8/layout/radial6"/>
    <dgm:cxn modelId="{C2EF7493-DA45-4845-9ACB-7E58950F894B}" type="presOf" srcId="{C60488FF-DFB3-4DC9-8C78-5C8F06205B2F}" destId="{6E1108EA-310B-4038-90EB-B0DFEC959CB6}" srcOrd="0" destOrd="0" presId="urn:microsoft.com/office/officeart/2005/8/layout/radial6"/>
    <dgm:cxn modelId="{92F701A3-F0D3-48D6-BCC7-7401D15C8FEE}" srcId="{AB7B7FF0-BF79-4AE9-8B5D-5CED244E7433}" destId="{36562E11-FAF9-420C-8BC4-2487A19CAC36}" srcOrd="0" destOrd="0" parTransId="{83C51CDC-D111-42B5-861B-FC1491DCC354}" sibTransId="{1AC1A794-7333-454B-AA4B-DE4DE362605D}"/>
    <dgm:cxn modelId="{A26F25C0-913A-4A0A-8CE7-AFDAA2C032E1}" type="presOf" srcId="{36562E11-FAF9-420C-8BC4-2487A19CAC36}" destId="{3887E6BB-6591-461C-9AEF-262608783D9E}" srcOrd="0" destOrd="0" presId="urn:microsoft.com/office/officeart/2005/8/layout/radial6"/>
    <dgm:cxn modelId="{781EC544-6384-4F77-8720-48F1C6541259}" type="presOf" srcId="{7676AA14-134F-401E-8F79-FA5B2844B517}" destId="{2E2D438A-7007-429D-9CDE-7E3A852EA2BE}" srcOrd="0" destOrd="0" presId="urn:microsoft.com/office/officeart/2005/8/layout/radial6"/>
    <dgm:cxn modelId="{F9EA918F-42EE-4431-B6F0-41D5BE3EB679}" type="presOf" srcId="{C601797D-7089-4C83-82D3-727E1D7F339F}" destId="{A5E88B7F-E93D-4203-ACB1-343D106EBCEC}" srcOrd="0" destOrd="0" presId="urn:microsoft.com/office/officeart/2005/8/layout/radial6"/>
    <dgm:cxn modelId="{226A40B3-EA05-4745-B2A7-D768333049D1}" type="presOf" srcId="{FE8D92E2-8784-48E7-BA0A-D52C838C1183}" destId="{FECD6740-6820-4921-87A5-DA0F1482897B}" srcOrd="0" destOrd="0" presId="urn:microsoft.com/office/officeart/2005/8/layout/radial6"/>
    <dgm:cxn modelId="{1A06371B-21CA-4386-8CA9-F6C3B1583FA5}" type="presOf" srcId="{A189C5F1-9ECB-4ED5-BAC3-07233A45C1D6}" destId="{64826CFB-ECD3-4EBB-8852-DDFF6BF3F92D}" srcOrd="0" destOrd="0" presId="urn:microsoft.com/office/officeart/2005/8/layout/radial6"/>
    <dgm:cxn modelId="{87B4415E-19DC-4292-84C6-E143AEE1B2B9}" type="presOf" srcId="{8F9DDEF4-3C0A-46C5-ABC7-8B4F60E26826}" destId="{9B2DBB80-B7CB-488C-B896-D5B928147041}" srcOrd="0" destOrd="0" presId="urn:microsoft.com/office/officeart/2005/8/layout/radial6"/>
    <dgm:cxn modelId="{8E564739-406B-4394-A168-D3EEB1A1939C}" srcId="{AB7B7FF0-BF79-4AE9-8B5D-5CED244E7433}" destId="{2CE265F7-A550-4243-9401-7F10BA24359D}" srcOrd="1" destOrd="0" parTransId="{62C14277-CE57-400A-8F8E-8821EB6B07A7}" sibTransId="{8F9DDEF4-3C0A-46C5-ABC7-8B4F60E26826}"/>
    <dgm:cxn modelId="{89709F65-7341-43E2-9F89-65587A984A64}" type="presOf" srcId="{68F3B473-A14E-4B41-8EC7-1FE3D05CA8AC}" destId="{7096883D-59FF-4051-A3E8-6D6661D78F91}" srcOrd="0" destOrd="0" presId="urn:microsoft.com/office/officeart/2005/8/layout/radial6"/>
    <dgm:cxn modelId="{83BF1B63-68EB-4F2D-850F-23D0F931E0D1}" type="presOf" srcId="{1AC1A794-7333-454B-AA4B-DE4DE362605D}" destId="{D1DB6DEB-173D-41B5-8619-896D97967472}" srcOrd="0" destOrd="0" presId="urn:microsoft.com/office/officeart/2005/8/layout/radial6"/>
    <dgm:cxn modelId="{062478E3-CC3B-46FA-92FA-F6E268B51E9F}" type="presParOf" srcId="{FECD6740-6820-4921-87A5-DA0F1482897B}" destId="{01EAB1F4-95C6-4499-9EE6-C149EA159F59}" srcOrd="0" destOrd="0" presId="urn:microsoft.com/office/officeart/2005/8/layout/radial6"/>
    <dgm:cxn modelId="{71837A1E-731E-4857-9607-1E38E7359481}" type="presParOf" srcId="{FECD6740-6820-4921-87A5-DA0F1482897B}" destId="{3887E6BB-6591-461C-9AEF-262608783D9E}" srcOrd="1" destOrd="0" presId="urn:microsoft.com/office/officeart/2005/8/layout/radial6"/>
    <dgm:cxn modelId="{76827D49-A274-49AF-8E20-322F5F12F118}" type="presParOf" srcId="{FECD6740-6820-4921-87A5-DA0F1482897B}" destId="{75BCE45F-56A4-4DE6-865D-D32507D9402B}" srcOrd="2" destOrd="0" presId="urn:microsoft.com/office/officeart/2005/8/layout/radial6"/>
    <dgm:cxn modelId="{24407807-1C2A-4A86-8199-1D6CEE6675E3}" type="presParOf" srcId="{FECD6740-6820-4921-87A5-DA0F1482897B}" destId="{D1DB6DEB-173D-41B5-8619-896D97967472}" srcOrd="3" destOrd="0" presId="urn:microsoft.com/office/officeart/2005/8/layout/radial6"/>
    <dgm:cxn modelId="{5B08D80A-F4EE-4C87-A89D-220143FA0B53}" type="presParOf" srcId="{FECD6740-6820-4921-87A5-DA0F1482897B}" destId="{0983A612-B7D9-4F4D-8E2D-FD3380F97FC8}" srcOrd="4" destOrd="0" presId="urn:microsoft.com/office/officeart/2005/8/layout/radial6"/>
    <dgm:cxn modelId="{0272218A-889E-4E38-A9FD-4DE1A8BFE645}" type="presParOf" srcId="{FECD6740-6820-4921-87A5-DA0F1482897B}" destId="{F2FE4BF6-6DFB-45C6-AC02-989BC6BC5DF9}" srcOrd="5" destOrd="0" presId="urn:microsoft.com/office/officeart/2005/8/layout/radial6"/>
    <dgm:cxn modelId="{DEABE3AD-507C-4A4D-8B13-FAA59AB48676}" type="presParOf" srcId="{FECD6740-6820-4921-87A5-DA0F1482897B}" destId="{9B2DBB80-B7CB-488C-B896-D5B928147041}" srcOrd="6" destOrd="0" presId="urn:microsoft.com/office/officeart/2005/8/layout/radial6"/>
    <dgm:cxn modelId="{40B4E51D-F61E-4D45-AAA8-8688A99C942C}" type="presParOf" srcId="{FECD6740-6820-4921-87A5-DA0F1482897B}" destId="{0D8BAFAD-5D04-47B5-8F36-7DF53320AD6B}" srcOrd="7" destOrd="0" presId="urn:microsoft.com/office/officeart/2005/8/layout/radial6"/>
    <dgm:cxn modelId="{5BB60154-3307-41AC-A1C6-EC038C8A095F}" type="presParOf" srcId="{FECD6740-6820-4921-87A5-DA0F1482897B}" destId="{761744A2-D378-47CB-A8A9-E7ECAECDF513}" srcOrd="8" destOrd="0" presId="urn:microsoft.com/office/officeart/2005/8/layout/radial6"/>
    <dgm:cxn modelId="{788A95F0-37C6-4B16-B250-E3361BC0BD48}" type="presParOf" srcId="{FECD6740-6820-4921-87A5-DA0F1482897B}" destId="{64826CFB-ECD3-4EBB-8852-DDFF6BF3F92D}" srcOrd="9" destOrd="0" presId="urn:microsoft.com/office/officeart/2005/8/layout/radial6"/>
    <dgm:cxn modelId="{363350A1-DC6B-473D-9F24-857660FD75F2}" type="presParOf" srcId="{FECD6740-6820-4921-87A5-DA0F1482897B}" destId="{2E2D438A-7007-429D-9CDE-7E3A852EA2BE}" srcOrd="10" destOrd="0" presId="urn:microsoft.com/office/officeart/2005/8/layout/radial6"/>
    <dgm:cxn modelId="{8B4CF8DB-09F7-44D8-BFA9-53F5A4349C2F}" type="presParOf" srcId="{FECD6740-6820-4921-87A5-DA0F1482897B}" destId="{CABD28ED-F146-4D76-8BA5-DC0F64B00DCD}" srcOrd="11" destOrd="0" presId="urn:microsoft.com/office/officeart/2005/8/layout/radial6"/>
    <dgm:cxn modelId="{E77221EE-D1E0-4101-BD81-9E1ACFE87081}" type="presParOf" srcId="{FECD6740-6820-4921-87A5-DA0F1482897B}" destId="{7096883D-59FF-4051-A3E8-6D6661D78F91}" srcOrd="12" destOrd="0" presId="urn:microsoft.com/office/officeart/2005/8/layout/radial6"/>
    <dgm:cxn modelId="{FE68872D-6220-470F-98F0-FE26FE8035B0}" type="presParOf" srcId="{FECD6740-6820-4921-87A5-DA0F1482897B}" destId="{A09EFBD0-3610-4B4C-B74F-796B09FAFD3C}" srcOrd="13" destOrd="0" presId="urn:microsoft.com/office/officeart/2005/8/layout/radial6"/>
    <dgm:cxn modelId="{6ECAE0F4-EF7A-4D3E-A12D-4EFDE39DC8C7}" type="presParOf" srcId="{FECD6740-6820-4921-87A5-DA0F1482897B}" destId="{EFC3726A-616F-47BE-9235-508F2CDF5458}" srcOrd="14" destOrd="0" presId="urn:microsoft.com/office/officeart/2005/8/layout/radial6"/>
    <dgm:cxn modelId="{7FA4C85E-40D5-486F-A149-DB99FE5DB888}" type="presParOf" srcId="{FECD6740-6820-4921-87A5-DA0F1482897B}" destId="{6E1108EA-310B-4038-90EB-B0DFEC959CB6}" srcOrd="15" destOrd="0" presId="urn:microsoft.com/office/officeart/2005/8/layout/radial6"/>
    <dgm:cxn modelId="{8F768002-C168-4092-87BD-DDD14EDDA7FC}" type="presParOf" srcId="{FECD6740-6820-4921-87A5-DA0F1482897B}" destId="{A5E88B7F-E93D-4203-ACB1-343D106EBCEC}" srcOrd="16" destOrd="0" presId="urn:microsoft.com/office/officeart/2005/8/layout/radial6"/>
    <dgm:cxn modelId="{FDB7299F-74EF-4779-8644-A7F98F959994}" type="presParOf" srcId="{FECD6740-6820-4921-87A5-DA0F1482897B}" destId="{15DF5399-1488-4257-AE0B-B3112BFE8536}" srcOrd="17" destOrd="0" presId="urn:microsoft.com/office/officeart/2005/8/layout/radial6"/>
    <dgm:cxn modelId="{0475D66D-0C11-4C70-90C4-93E97E1A0F15}" type="presParOf" srcId="{FECD6740-6820-4921-87A5-DA0F1482897B}" destId="{6821AB76-3482-4711-9042-7DD419A73A9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F6F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957552"/>
            <a:ext cx="16327755" cy="8329930"/>
          </a:xfrm>
          <a:custGeom>
            <a:avLst/>
            <a:gdLst/>
            <a:ahLst/>
            <a:cxnLst/>
            <a:rect l="l" t="t" r="r" b="b"/>
            <a:pathLst>
              <a:path w="16327755" h="8329930">
                <a:moveTo>
                  <a:pt x="0" y="8329447"/>
                </a:moveTo>
                <a:lnTo>
                  <a:pt x="0" y="0"/>
                </a:lnTo>
                <a:lnTo>
                  <a:pt x="16327328" y="0"/>
                </a:lnTo>
                <a:lnTo>
                  <a:pt x="16327328" y="8329447"/>
                </a:lnTo>
                <a:lnTo>
                  <a:pt x="0" y="8329447"/>
                </a:lnTo>
                <a:close/>
              </a:path>
            </a:pathLst>
          </a:custGeom>
          <a:solidFill>
            <a:srgbClr val="5F8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18322" y="1028727"/>
            <a:ext cx="16240125" cy="121920"/>
          </a:xfrm>
          <a:custGeom>
            <a:avLst/>
            <a:gdLst/>
            <a:ahLst/>
            <a:cxnLst/>
            <a:rect l="l" t="t" r="r" b="b"/>
            <a:pathLst>
              <a:path w="16240125" h="121919">
                <a:moveTo>
                  <a:pt x="0" y="0"/>
                </a:moveTo>
                <a:lnTo>
                  <a:pt x="16240091" y="0"/>
                </a:lnTo>
                <a:lnTo>
                  <a:pt x="16240091" y="121922"/>
                </a:lnTo>
                <a:lnTo>
                  <a:pt x="0" y="121922"/>
                </a:lnTo>
                <a:lnTo>
                  <a:pt x="0" y="0"/>
                </a:lnTo>
                <a:close/>
              </a:path>
            </a:pathLst>
          </a:custGeom>
          <a:solidFill>
            <a:srgbClr val="C5F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18322" y="1150650"/>
            <a:ext cx="122555" cy="7983855"/>
          </a:xfrm>
          <a:custGeom>
            <a:avLst/>
            <a:gdLst/>
            <a:ahLst/>
            <a:cxnLst/>
            <a:rect l="l" t="t" r="r" b="b"/>
            <a:pathLst>
              <a:path w="122555" h="7983855">
                <a:moveTo>
                  <a:pt x="0" y="0"/>
                </a:moveTo>
                <a:lnTo>
                  <a:pt x="121950" y="0"/>
                </a:lnTo>
                <a:lnTo>
                  <a:pt x="121950" y="7983415"/>
                </a:lnTo>
                <a:lnTo>
                  <a:pt x="0" y="7983415"/>
                </a:lnTo>
                <a:lnTo>
                  <a:pt x="0" y="0"/>
                </a:lnTo>
                <a:close/>
              </a:path>
            </a:pathLst>
          </a:custGeom>
          <a:solidFill>
            <a:srgbClr val="C5F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18322" y="9134065"/>
            <a:ext cx="16240125" cy="124460"/>
          </a:xfrm>
          <a:custGeom>
            <a:avLst/>
            <a:gdLst/>
            <a:ahLst/>
            <a:cxnLst/>
            <a:rect l="l" t="t" r="r" b="b"/>
            <a:pathLst>
              <a:path w="16240125" h="124459">
                <a:moveTo>
                  <a:pt x="0" y="0"/>
                </a:moveTo>
                <a:lnTo>
                  <a:pt x="16240091" y="0"/>
                </a:lnTo>
                <a:lnTo>
                  <a:pt x="16240091" y="124463"/>
                </a:lnTo>
                <a:lnTo>
                  <a:pt x="0" y="124463"/>
                </a:lnTo>
                <a:lnTo>
                  <a:pt x="0" y="0"/>
                </a:lnTo>
                <a:close/>
              </a:path>
            </a:pathLst>
          </a:custGeom>
          <a:solidFill>
            <a:srgbClr val="C5F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7133868" y="1150684"/>
            <a:ext cx="125095" cy="7983220"/>
          </a:xfrm>
          <a:custGeom>
            <a:avLst/>
            <a:gdLst/>
            <a:ahLst/>
            <a:cxnLst/>
            <a:rect l="l" t="t" r="r" b="b"/>
            <a:pathLst>
              <a:path w="125094" h="7983220">
                <a:moveTo>
                  <a:pt x="124545" y="7983059"/>
                </a:moveTo>
                <a:lnTo>
                  <a:pt x="0" y="7983059"/>
                </a:lnTo>
                <a:lnTo>
                  <a:pt x="0" y="0"/>
                </a:lnTo>
                <a:lnTo>
                  <a:pt x="124545" y="0"/>
                </a:lnTo>
                <a:lnTo>
                  <a:pt x="124545" y="7983059"/>
                </a:lnTo>
                <a:close/>
              </a:path>
            </a:pathLst>
          </a:custGeom>
          <a:solidFill>
            <a:srgbClr val="C5F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44852" y="5974626"/>
            <a:ext cx="14398294" cy="2348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44852" y="5974626"/>
            <a:ext cx="14398294" cy="2348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F836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6F6E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  <p:grpSp>
        <p:nvGrpSpPr>
          <p:cNvPr id="7" name="Gruppo 6"/>
          <p:cNvGrpSpPr/>
          <p:nvPr userDrawn="1"/>
        </p:nvGrpSpPr>
        <p:grpSpPr>
          <a:xfrm>
            <a:off x="0" y="0"/>
            <a:ext cx="18288000" cy="3781425"/>
            <a:chOff x="0" y="0"/>
            <a:chExt cx="18288000" cy="3781425"/>
          </a:xfrm>
        </p:grpSpPr>
        <p:sp>
          <p:nvSpPr>
            <p:cNvPr id="8" name="Rettangolo 7"/>
            <p:cNvSpPr/>
            <p:nvPr/>
          </p:nvSpPr>
          <p:spPr>
            <a:xfrm>
              <a:off x="9448800" y="0"/>
              <a:ext cx="8839200" cy="3771900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Picture 4" descr="Risultati immagini per pronto soccorso vares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505950" cy="3781425"/>
            </a:xfrm>
            <a:prstGeom prst="rect">
              <a:avLst/>
            </a:prstGeom>
            <a:noFill/>
          </p:spPr>
        </p:pic>
      </p:grpSp>
      <p:sp>
        <p:nvSpPr>
          <p:cNvPr id="11" name="Rettangolo 10"/>
          <p:cNvSpPr/>
          <p:nvPr userDrawn="1"/>
        </p:nvSpPr>
        <p:spPr>
          <a:xfrm rot="185202">
            <a:off x="4142937" y="1612230"/>
            <a:ext cx="1140631" cy="133967"/>
          </a:xfrm>
          <a:prstGeom prst="rect">
            <a:avLst/>
          </a:prstGeom>
          <a:solidFill>
            <a:schemeClr val="accent2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4584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10287000"/>
                </a:moveTo>
                <a:lnTo>
                  <a:pt x="9143416" y="10287000"/>
                </a:lnTo>
                <a:lnTo>
                  <a:pt x="9143416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6F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44584" y="1028727"/>
            <a:ext cx="8114030" cy="121920"/>
          </a:xfrm>
          <a:custGeom>
            <a:avLst/>
            <a:gdLst/>
            <a:ahLst/>
            <a:cxnLst/>
            <a:rect l="l" t="t" r="r" b="b"/>
            <a:pathLst>
              <a:path w="8114030" h="121919">
                <a:moveTo>
                  <a:pt x="0" y="121922"/>
                </a:moveTo>
                <a:lnTo>
                  <a:pt x="8113830" y="121922"/>
                </a:lnTo>
                <a:lnTo>
                  <a:pt x="8113830" y="0"/>
                </a:lnTo>
                <a:lnTo>
                  <a:pt x="0" y="0"/>
                </a:lnTo>
                <a:lnTo>
                  <a:pt x="0" y="121922"/>
                </a:lnTo>
                <a:close/>
              </a:path>
            </a:pathLst>
          </a:custGeom>
          <a:solidFill>
            <a:srgbClr val="C5F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44584" y="9134065"/>
            <a:ext cx="8114030" cy="124460"/>
          </a:xfrm>
          <a:custGeom>
            <a:avLst/>
            <a:gdLst/>
            <a:ahLst/>
            <a:cxnLst/>
            <a:rect l="l" t="t" r="r" b="b"/>
            <a:pathLst>
              <a:path w="8114030" h="124459">
                <a:moveTo>
                  <a:pt x="0" y="124463"/>
                </a:moveTo>
                <a:lnTo>
                  <a:pt x="8113830" y="124463"/>
                </a:lnTo>
                <a:lnTo>
                  <a:pt x="8113830" y="0"/>
                </a:lnTo>
                <a:lnTo>
                  <a:pt x="0" y="0"/>
                </a:lnTo>
                <a:lnTo>
                  <a:pt x="0" y="124463"/>
                </a:lnTo>
                <a:close/>
              </a:path>
            </a:pathLst>
          </a:custGeom>
          <a:solidFill>
            <a:srgbClr val="C5F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7133868" y="1150684"/>
            <a:ext cx="125095" cy="7983220"/>
          </a:xfrm>
          <a:custGeom>
            <a:avLst/>
            <a:gdLst/>
            <a:ahLst/>
            <a:cxnLst/>
            <a:rect l="l" t="t" r="r" b="b"/>
            <a:pathLst>
              <a:path w="125094" h="7983220">
                <a:moveTo>
                  <a:pt x="124545" y="7983059"/>
                </a:moveTo>
                <a:lnTo>
                  <a:pt x="0" y="7983059"/>
                </a:lnTo>
                <a:lnTo>
                  <a:pt x="0" y="0"/>
                </a:lnTo>
                <a:lnTo>
                  <a:pt x="124545" y="0"/>
                </a:lnTo>
                <a:lnTo>
                  <a:pt x="124545" y="7983059"/>
                </a:lnTo>
                <a:close/>
              </a:path>
            </a:pathLst>
          </a:custGeom>
          <a:solidFill>
            <a:srgbClr val="C5F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9144635" cy="10287000"/>
          </a:xfrm>
          <a:custGeom>
            <a:avLst/>
            <a:gdLst/>
            <a:ahLst/>
            <a:cxnLst/>
            <a:rect l="l" t="t" r="r" b="b"/>
            <a:pathLst>
              <a:path w="9144635" h="10287000">
                <a:moveTo>
                  <a:pt x="0" y="10287000"/>
                </a:moveTo>
                <a:lnTo>
                  <a:pt x="0" y="0"/>
                </a:lnTo>
                <a:lnTo>
                  <a:pt x="9144584" y="0"/>
                </a:lnTo>
                <a:lnTo>
                  <a:pt x="9144584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5F8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F836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5F836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167361" y="9566910"/>
            <a:ext cx="4206240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49244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984885"/>
          </a:xfrm>
        </p:spPr>
        <p:txBody>
          <a:bodyPr/>
          <a:lstStyle>
            <a:lvl1pPr marL="0" indent="0" algn="ctr">
              <a:buNone/>
              <a:defRPr/>
            </a:lvl1pPr>
            <a:lvl2pPr marL="816422" indent="0" algn="ctr">
              <a:buNone/>
              <a:defRPr/>
            </a:lvl2pPr>
            <a:lvl3pPr marL="1632844" indent="0" algn="ctr">
              <a:buNone/>
              <a:defRPr/>
            </a:lvl3pPr>
            <a:lvl4pPr marL="2449266" indent="0" algn="ctr">
              <a:buNone/>
              <a:defRPr/>
            </a:lvl4pPr>
            <a:lvl5pPr marL="3265688" indent="0" algn="ctr">
              <a:buNone/>
              <a:defRPr/>
            </a:lvl5pPr>
            <a:lvl6pPr marL="4082110" indent="0" algn="ctr">
              <a:buNone/>
              <a:defRPr/>
            </a:lvl6pPr>
            <a:lvl7pPr marL="4898532" indent="0" algn="ctr">
              <a:buNone/>
              <a:defRPr/>
            </a:lvl7pPr>
            <a:lvl8pPr marL="5714954" indent="0" algn="ctr">
              <a:buNone/>
              <a:defRPr/>
            </a:lvl8pPr>
            <a:lvl9pPr marL="6531376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>
            <a:lvl1pPr>
              <a:defRPr/>
            </a:lvl1pPr>
          </a:lstStyle>
          <a:p>
            <a:fld id="{6C7AE6F1-51AC-4F26-873B-39FFD8DDE46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53040" y="3564775"/>
            <a:ext cx="2494915" cy="513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5F8368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1577" y="5062982"/>
            <a:ext cx="16004845" cy="259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6F6E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1000" y="8617189"/>
            <a:ext cx="2252662" cy="124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3"/>
          <p:cNvSpPr txBox="1"/>
          <p:nvPr/>
        </p:nvSpPr>
        <p:spPr>
          <a:xfrm>
            <a:off x="1143000" y="4312106"/>
            <a:ext cx="15468600" cy="3498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7200" dirty="0" smtClean="0">
                <a:latin typeface="Arial Narrow" pitchFamily="34" charset="0"/>
                <a:cs typeface="Arial" pitchFamily="34" charset="0"/>
              </a:rPr>
              <a:t>Ospedale di Circolo di Varese</a:t>
            </a:r>
          </a:p>
          <a:p>
            <a:pPr marL="12700" algn="ctr">
              <a:spcBef>
                <a:spcPts val="100"/>
              </a:spcBef>
            </a:pPr>
            <a:endParaRPr lang="it-IT" sz="800" dirty="0" smtClean="0">
              <a:latin typeface="Arial Narrow" pitchFamily="34" charset="0"/>
              <a:cs typeface="Arial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7200" dirty="0" smtClean="0">
                <a:solidFill>
                  <a:srgbClr val="008000"/>
                </a:solidFill>
                <a:latin typeface="Arial Black"/>
                <a:cs typeface="Arial Black"/>
              </a:rPr>
              <a:t>Centro </a:t>
            </a:r>
            <a:r>
              <a:rPr lang="it-IT" sz="7200" dirty="0" smtClean="0">
                <a:solidFill>
                  <a:srgbClr val="008000"/>
                </a:solidFill>
                <a:latin typeface="Arial Black"/>
                <a:cs typeface="Arial Black"/>
              </a:rPr>
              <a:t>Trauma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7200" dirty="0" smtClean="0">
                <a:solidFill>
                  <a:srgbClr val="008000"/>
                </a:solidFill>
                <a:latin typeface="Arial Black"/>
                <a:cs typeface="Arial Black"/>
              </a:rPr>
              <a:t>ad Alta Specializzazione</a:t>
            </a:r>
            <a:endParaRPr lang="it-IT" sz="7200" dirty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9677400" y="8001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rgbClr val="F6F6EC"/>
                </a:solidFill>
              </a:rPr>
              <a:t>Requisiti strutturali per un CTS</a:t>
            </a:r>
            <a:endParaRPr lang="it-IT" sz="360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Immagine 7" descr="ambula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0" y="1790700"/>
            <a:ext cx="1677600" cy="1677600"/>
          </a:xfrm>
          <a:prstGeom prst="rect">
            <a:avLst/>
          </a:prstGeom>
        </p:spPr>
      </p:pic>
      <p:pic>
        <p:nvPicPr>
          <p:cNvPr id="9" name="Immagine 8" descr="pati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1790700"/>
            <a:ext cx="1677600" cy="1677600"/>
          </a:xfrm>
          <a:prstGeom prst="rect">
            <a:avLst/>
          </a:prstGeom>
        </p:spPr>
      </p:pic>
      <p:pic>
        <p:nvPicPr>
          <p:cNvPr id="10" name="Immagine 9" descr="injec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0" y="1714500"/>
            <a:ext cx="1677600" cy="1677600"/>
          </a:xfrm>
          <a:prstGeom prst="rect">
            <a:avLst/>
          </a:prstGeom>
        </p:spPr>
      </p:pic>
      <p:sp>
        <p:nvSpPr>
          <p:cNvPr id="11" name="Segnaposto testo 15"/>
          <p:cNvSpPr>
            <a:spLocks noGrp="1"/>
          </p:cNvSpPr>
          <p:nvPr>
            <p:ph type="body" idx="1"/>
          </p:nvPr>
        </p:nvSpPr>
        <p:spPr>
          <a:xfrm>
            <a:off x="609600" y="4610100"/>
            <a:ext cx="8686800" cy="430887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t-I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b="1" kern="1200" dirty="0" smtClean="0">
                <a:solidFill>
                  <a:schemeClr val="tx1"/>
                </a:solidFill>
                <a:latin typeface="Arial Narrow" pitchFamily="34" charset="0"/>
              </a:rPr>
              <a:t>Postazione in </a:t>
            </a:r>
            <a:r>
              <a:rPr lang="it-IT" sz="2800" b="1" kern="1200" dirty="0" err="1" smtClean="0">
                <a:solidFill>
                  <a:schemeClr val="tx1"/>
                </a:solidFill>
                <a:latin typeface="Arial Narrow" pitchFamily="34" charset="0"/>
              </a:rPr>
              <a:t>Ps</a:t>
            </a:r>
            <a:r>
              <a:rPr lang="it-IT" sz="2800" b="1" kern="1200" dirty="0" smtClean="0">
                <a:solidFill>
                  <a:schemeClr val="tx1"/>
                </a:solidFill>
                <a:latin typeface="Arial Narrow" pitchFamily="34" charset="0"/>
              </a:rPr>
              <a:t> per stabilizzazione respiratoria e circolatoria (2 attivabili contemporaneamente)</a:t>
            </a:r>
          </a:p>
          <a:p>
            <a:pPr>
              <a:buFont typeface="Wingdings" pitchFamily="2" charset="2"/>
              <a:buChar char="ü"/>
            </a:pPr>
            <a:r>
              <a:rPr lang="it-IT" sz="2800" b="1" kern="1200" dirty="0" smtClean="0">
                <a:solidFill>
                  <a:schemeClr val="tx1"/>
                </a:solidFill>
                <a:latin typeface="Arial Narrow" pitchFamily="34" charset="0"/>
              </a:rPr>
              <a:t> Sala operatoria per urgenza multifunzionale (almeno 1 dedicata alle urgenze chirurgiche e traumatologiche + una seconda sala attivabile H24)</a:t>
            </a:r>
          </a:p>
          <a:p>
            <a:pPr>
              <a:buFont typeface="Wingdings" pitchFamily="2" charset="2"/>
              <a:buChar char="ü"/>
            </a:pPr>
            <a:r>
              <a:rPr lang="it-IT" sz="2800" b="1" kern="1200" dirty="0" smtClean="0">
                <a:solidFill>
                  <a:schemeClr val="tx1"/>
                </a:solidFill>
                <a:latin typeface="Arial Narrow" pitchFamily="34" charset="0"/>
              </a:rPr>
              <a:t> Rianimazione </a:t>
            </a:r>
          </a:p>
          <a:p>
            <a:pPr>
              <a:buFont typeface="Wingdings" pitchFamily="2" charset="2"/>
              <a:buChar char="ü"/>
            </a:pPr>
            <a:r>
              <a:rPr lang="it-IT" sz="2800" b="1" kern="12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t-IT" sz="2800" b="1" kern="1200" dirty="0" err="1" smtClean="0">
                <a:solidFill>
                  <a:schemeClr val="tx1"/>
                </a:solidFill>
                <a:latin typeface="Arial Narrow" pitchFamily="34" charset="0"/>
              </a:rPr>
              <a:t>Neurorianimazione</a:t>
            </a:r>
            <a:r>
              <a:rPr lang="it-IT" sz="2800" b="1" kern="1200" dirty="0" smtClean="0">
                <a:solidFill>
                  <a:schemeClr val="tx1"/>
                </a:solidFill>
                <a:latin typeface="Arial Narrow" pitchFamily="34" charset="0"/>
              </a:rPr>
              <a:t>/ TICCH</a:t>
            </a:r>
          </a:p>
          <a:p>
            <a:pPr>
              <a:buFont typeface="Wingdings" pitchFamily="2" charset="2"/>
              <a:buChar char="ü"/>
            </a:pPr>
            <a:r>
              <a:rPr lang="it-IT" sz="2800" b="1" kern="12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it-IT" sz="2800" b="1" kern="1200" dirty="0" err="1" smtClean="0">
                <a:solidFill>
                  <a:schemeClr val="tx1"/>
                </a:solidFill>
                <a:latin typeface="Arial Narrow" pitchFamily="34" charset="0"/>
              </a:rPr>
              <a:t>Elisuperficie</a:t>
            </a:r>
            <a:r>
              <a:rPr lang="it-IT" sz="2800" b="1" kern="1200" dirty="0" smtClean="0">
                <a:solidFill>
                  <a:schemeClr val="tx1"/>
                </a:solidFill>
                <a:latin typeface="Arial Narrow" pitchFamily="34" charset="0"/>
              </a:rPr>
              <a:t> H24</a:t>
            </a:r>
          </a:p>
          <a:p>
            <a:pPr>
              <a:buFont typeface="Wingdings" pitchFamily="2" charset="2"/>
              <a:buChar char="ü"/>
            </a:pPr>
            <a:r>
              <a:rPr lang="it-IT" sz="2800" b="1" kern="1200" dirty="0" smtClean="0">
                <a:solidFill>
                  <a:schemeClr val="tx1"/>
                </a:solidFill>
                <a:latin typeface="Arial Narrow" pitchFamily="34" charset="0"/>
              </a:rPr>
              <a:t> Sistema trasmissione immagini a distanza per </a:t>
            </a:r>
            <a:r>
              <a:rPr lang="it-IT" sz="2800" b="1" kern="1200" dirty="0" err="1" smtClean="0">
                <a:solidFill>
                  <a:schemeClr val="tx1"/>
                </a:solidFill>
                <a:latin typeface="Arial Narrow" pitchFamily="34" charset="0"/>
              </a:rPr>
              <a:t>teleconsulenza</a:t>
            </a:r>
            <a:endParaRPr lang="it-IT" sz="2800" b="1" kern="12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601200" y="4610100"/>
            <a:ext cx="9144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Laboratorio d’urgenza H24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 Servizio trasfusionale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 2 o più diagnostiche radiologiche 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 TC multistrato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 ecografia d’emergenza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 sala angiografica multifunzionale H24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 RMN &gt;=1,5 </a:t>
            </a:r>
            <a:r>
              <a:rPr lang="it-IT" sz="2800" b="1" dirty="0" err="1" smtClean="0">
                <a:latin typeface="Arial Narrow" pitchFamily="34" charset="0"/>
                <a:cs typeface="Arial Black"/>
              </a:rPr>
              <a:t>Tesla</a:t>
            </a:r>
            <a:r>
              <a:rPr lang="it-IT" sz="2800" b="1" dirty="0" smtClean="0">
                <a:latin typeface="Arial Narrow" pitchFamily="34" charset="0"/>
                <a:cs typeface="Arial Black"/>
              </a:rPr>
              <a:t> H24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 Emodinamica interventistica con UTIC H24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2648"/>
          <a:stretch>
            <a:fillRect/>
          </a:stretch>
        </p:blipFill>
        <p:spPr bwMode="auto">
          <a:xfrm>
            <a:off x="1142944" y="71474"/>
            <a:ext cx="15430544" cy="102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9677400" y="1296769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Accessi totali nel PS di Varese e</a:t>
            </a:r>
          </a:p>
          <a:p>
            <a:pPr algn="ctr"/>
            <a:r>
              <a:rPr lang="it-IT" sz="36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media giornaliera/ mese</a:t>
            </a:r>
          </a:p>
        </p:txBody>
      </p:sp>
      <p:graphicFrame>
        <p:nvGraphicFramePr>
          <p:cNvPr id="10" name="Chart 4"/>
          <p:cNvGraphicFramePr>
            <a:graphicFrameLocks/>
          </p:cNvGraphicFramePr>
          <p:nvPr/>
        </p:nvGraphicFramePr>
        <p:xfrm>
          <a:off x="1500134" y="3000360"/>
          <a:ext cx="14501914" cy="728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023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9644066" y="928658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Volumi di attività </a:t>
            </a:r>
          </a:p>
          <a:p>
            <a:pPr algn="ctr"/>
            <a:r>
              <a:rPr lang="it-IT" sz="48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del Trauma Team </a:t>
            </a:r>
          </a:p>
        </p:txBody>
      </p:sp>
      <p:sp>
        <p:nvSpPr>
          <p:cNvPr id="8" name="object 9"/>
          <p:cNvSpPr txBox="1"/>
          <p:nvPr/>
        </p:nvSpPr>
        <p:spPr>
          <a:xfrm>
            <a:off x="1752600" y="4475289"/>
            <a:ext cx="4962508" cy="1110559"/>
          </a:xfrm>
          <a:prstGeom prst="rect">
            <a:avLst/>
          </a:prstGeom>
        </p:spPr>
        <p:txBody>
          <a:bodyPr vert="horz" wrap="square" lIns="0" tIns="246379" rIns="0" bIns="0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it-IT" sz="2800" b="1" dirty="0">
              <a:latin typeface="Arial Narrow" pitchFamily="34" charset="0"/>
            </a:endParaRPr>
          </a:p>
          <a:p>
            <a:endParaRPr lang="it-IT" sz="2800" b="1" dirty="0" smtClean="0">
              <a:latin typeface="Arial Narrow" pitchFamily="34" charset="0"/>
            </a:endParaRPr>
          </a:p>
        </p:txBody>
      </p:sp>
      <p:pic>
        <p:nvPicPr>
          <p:cNvPr id="9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28696" y="4714872"/>
            <a:ext cx="3380018" cy="142396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asellaDiTesto 9"/>
          <p:cNvSpPr txBox="1"/>
          <p:nvPr/>
        </p:nvSpPr>
        <p:spPr>
          <a:xfrm>
            <a:off x="428564" y="6500822"/>
            <a:ext cx="6215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I dati di attivazione del Trauma Team reali sono ricavati dal </a:t>
            </a:r>
            <a:r>
              <a:rPr lang="it-IT" sz="2000" b="1" dirty="0" smtClean="0"/>
              <a:t>Registro Traumi Regionale </a:t>
            </a:r>
            <a:r>
              <a:rPr lang="it-IT" sz="2000" dirty="0" smtClean="0"/>
              <a:t>che è stato attivato nel nostro ospedale solo nel mese di novembre 2018  per cui i dati annuali sono un’estrapolazione dai dati dei mesi analizzati (probabilmente  per difetto mancando i dati dei mesi estivi che vedono un incremento del volume di attività)</a:t>
            </a:r>
            <a:endParaRPr lang="it-IT" sz="2000" dirty="0"/>
          </a:p>
        </p:txBody>
      </p:sp>
      <p:graphicFrame>
        <p:nvGraphicFramePr>
          <p:cNvPr id="11" name="Grafico 10"/>
          <p:cNvGraphicFramePr/>
          <p:nvPr/>
        </p:nvGraphicFramePr>
        <p:xfrm>
          <a:off x="5929290" y="4000492"/>
          <a:ext cx="9667900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uppo 17"/>
          <p:cNvGrpSpPr/>
          <p:nvPr/>
        </p:nvGrpSpPr>
        <p:grpSpPr>
          <a:xfrm>
            <a:off x="14573288" y="6952320"/>
            <a:ext cx="3429024" cy="1477328"/>
            <a:chOff x="14358974" y="4500558"/>
            <a:chExt cx="3429024" cy="1477328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14358974" y="4500558"/>
              <a:ext cx="34290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Identificati da 118 mensili</a:t>
              </a:r>
            </a:p>
            <a:p>
              <a:r>
                <a:rPr lang="it-IT" dirty="0" smtClean="0"/>
                <a:t>Identificati da 118 annuali</a:t>
              </a:r>
            </a:p>
            <a:p>
              <a:r>
                <a:rPr lang="it-IT" dirty="0" smtClean="0"/>
                <a:t>Identificati in PS mensili</a:t>
              </a:r>
            </a:p>
            <a:p>
              <a:r>
                <a:rPr lang="it-IT" dirty="0" smtClean="0"/>
                <a:t>Identificati in PS annuali</a:t>
              </a:r>
            </a:p>
            <a:p>
              <a:r>
                <a:rPr lang="it-IT" dirty="0" smtClean="0"/>
                <a:t>Totale annuale</a:t>
              </a:r>
              <a:endParaRPr lang="it-IT" dirty="0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17002180" y="4571996"/>
              <a:ext cx="142876" cy="14287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17002180" y="4857748"/>
              <a:ext cx="142876" cy="14287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17002180" y="5143500"/>
              <a:ext cx="142876" cy="14287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17002180" y="5429252"/>
              <a:ext cx="142876" cy="14287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17002180" y="5715004"/>
              <a:ext cx="142876" cy="14287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9644066" y="714344"/>
            <a:ext cx="8229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rgbClr val="F6F6EC"/>
                </a:solidFill>
              </a:rPr>
              <a:t>II Servizio di emergenza-urgenza territoriale </a:t>
            </a:r>
            <a:r>
              <a:rPr lang="it-IT" sz="4000" b="1" u="sng" dirty="0" smtClean="0">
                <a:solidFill>
                  <a:schemeClr val="bg1"/>
                </a:solidFill>
              </a:rPr>
              <a:t>112</a:t>
            </a:r>
            <a:r>
              <a:rPr lang="it-IT" sz="3600" dirty="0" smtClean="0">
                <a:solidFill>
                  <a:srgbClr val="F6F6EC"/>
                </a:solidFill>
              </a:rPr>
              <a:t> riceve tutte le chiamate di soccorso e le inoltra alla </a:t>
            </a:r>
          </a:p>
          <a:p>
            <a:pPr algn="ctr"/>
            <a:r>
              <a:rPr lang="it-IT" sz="3600" dirty="0" smtClean="0">
                <a:solidFill>
                  <a:srgbClr val="F6F6EC"/>
                </a:solidFill>
              </a:rPr>
              <a:t>centrale operativa sanitaria </a:t>
            </a:r>
            <a:r>
              <a:rPr lang="it-IT" sz="3600" u="sng" dirty="0" smtClean="0">
                <a:solidFill>
                  <a:srgbClr val="F6F6EC"/>
                </a:solidFill>
              </a:rPr>
              <a:t>118 (SOREU)</a:t>
            </a:r>
            <a:endParaRPr lang="it-IT" sz="3600" u="sng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14250" y="4071930"/>
            <a:ext cx="929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Arial Narrow" pitchFamily="34" charset="0"/>
                <a:cs typeface="Arial Black"/>
              </a:rPr>
              <a:t>Si occupa della gestione della chiamata di emergenza </a:t>
            </a:r>
          </a:p>
          <a:p>
            <a:pPr algn="ctr"/>
            <a:r>
              <a:rPr lang="it-IT" sz="2800" b="1" dirty="0" smtClean="0">
                <a:latin typeface="Arial Narrow" pitchFamily="34" charset="0"/>
                <a:cs typeface="Arial Black"/>
              </a:rPr>
              <a:t>con l’invio di adeguati mezzi di soccorso, </a:t>
            </a:r>
          </a:p>
          <a:p>
            <a:pPr algn="ctr"/>
            <a:r>
              <a:rPr lang="it-IT" sz="2800" b="1" dirty="0" smtClean="0">
                <a:latin typeface="Arial Narrow" pitchFamily="34" charset="0"/>
                <a:cs typeface="Arial Black"/>
              </a:rPr>
              <a:t>la valutazione e gestione extra-ospedaliera del paziente traumatizzato </a:t>
            </a:r>
          </a:p>
          <a:p>
            <a:pPr algn="ctr"/>
            <a:r>
              <a:rPr lang="it-IT" sz="2800" b="1" dirty="0" smtClean="0">
                <a:latin typeface="Arial Narrow" pitchFamily="34" charset="0"/>
                <a:cs typeface="Arial Black"/>
              </a:rPr>
              <a:t>e la centralizzazione verso l’Ospedale di riferimento.</a:t>
            </a:r>
          </a:p>
        </p:txBody>
      </p:sp>
      <p:sp>
        <p:nvSpPr>
          <p:cNvPr id="9" name="Rettangolo 8"/>
          <p:cNvSpPr/>
          <p:nvPr/>
        </p:nvSpPr>
        <p:spPr>
          <a:xfrm>
            <a:off x="381000" y="6819900"/>
            <a:ext cx="899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800" b="1" dirty="0" smtClean="0">
              <a:latin typeface="Arial Narrow" pitchFamily="34" charset="0"/>
              <a:cs typeface="Arial Black"/>
            </a:endParaRPr>
          </a:p>
          <a:p>
            <a:r>
              <a:rPr lang="it-IT" sz="2800" b="1" dirty="0" smtClean="0">
                <a:latin typeface="Arial Narrow" pitchFamily="34" charset="0"/>
                <a:cs typeface="Arial Black"/>
              </a:rPr>
              <a:t>La definizione del paziente avviene secondo criteri basati sulla dinamica dell’evento, le lesioni evidenti e i parametri vitali.</a:t>
            </a:r>
          </a:p>
          <a:p>
            <a:endParaRPr lang="it-IT" sz="2800" b="1" dirty="0" smtClean="0">
              <a:latin typeface="Arial Narrow" pitchFamily="34" charset="0"/>
              <a:cs typeface="Arial Black"/>
            </a:endParaRPr>
          </a:p>
          <a:p>
            <a:r>
              <a:rPr lang="it-IT" sz="2800" b="1" dirty="0" smtClean="0">
                <a:latin typeface="Arial Narrow" pitchFamily="34" charset="0"/>
                <a:cs typeface="Arial Black"/>
              </a:rPr>
              <a:t>Linea telefonica dedicata con ER </a:t>
            </a:r>
          </a:p>
        </p:txBody>
      </p:sp>
      <p:sp>
        <p:nvSpPr>
          <p:cNvPr id="36866" name="AutoShape 2" descr="Risultati immagini per areu 112 incid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68" name="AutoShape 4" descr="https://ilcanavese.it/media/2018/06/infermiere-areu-47530.660x368-650x362-650x366-650x366.jpg?x545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6870" name="Picture 6" descr="Risultati immagini per areu 112 interven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8547" y="4000500"/>
            <a:ext cx="8519903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0" y="0"/>
            <a:ext cx="18288000" cy="3781425"/>
            <a:chOff x="0" y="0"/>
            <a:chExt cx="18288000" cy="3781425"/>
          </a:xfrm>
        </p:grpSpPr>
        <p:sp>
          <p:nvSpPr>
            <p:cNvPr id="5" name="Rettangolo 4"/>
            <p:cNvSpPr/>
            <p:nvPr/>
          </p:nvSpPr>
          <p:spPr>
            <a:xfrm>
              <a:off x="9448800" y="0"/>
              <a:ext cx="8839200" cy="3771900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Picture 4" descr="Risultati immagini per pronto soccorso vares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505950" cy="3781425"/>
            </a:xfrm>
            <a:prstGeom prst="rect">
              <a:avLst/>
            </a:prstGeom>
            <a:noFill/>
          </p:spPr>
        </p:pic>
      </p:grpSp>
      <p:sp>
        <p:nvSpPr>
          <p:cNvPr id="7" name="Rettangolo 6"/>
          <p:cNvSpPr/>
          <p:nvPr/>
        </p:nvSpPr>
        <p:spPr>
          <a:xfrm>
            <a:off x="9677400" y="1296769"/>
            <a:ext cx="8229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solidFill>
                  <a:srgbClr val="F6F6EC"/>
                </a:solidFill>
              </a:rPr>
              <a:t>La centralizzazione del paziente</a:t>
            </a:r>
          </a:p>
          <a:p>
            <a:pPr algn="ctr"/>
            <a:r>
              <a:rPr lang="it-IT" sz="3600" dirty="0" smtClean="0">
                <a:solidFill>
                  <a:srgbClr val="F6F6EC"/>
                </a:solidFill>
                <a:latin typeface="Arial Narrow" pitchFamily="34" charset="0"/>
                <a:cs typeface="Arial" pitchFamily="34" charset="0"/>
              </a:rPr>
              <a:t>DGR </a:t>
            </a:r>
            <a:r>
              <a:rPr lang="it-IT" sz="36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n. 8531 del 1.10.2012 </a:t>
            </a:r>
          </a:p>
        </p:txBody>
      </p:sp>
      <p:pic>
        <p:nvPicPr>
          <p:cNvPr id="8" name="Gruppo" descr="Grupp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9600" y="4087945"/>
            <a:ext cx="9448800" cy="58561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85688" y="5001186"/>
            <a:ext cx="921550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atin typeface="Arial Narrow" pitchFamily="34" charset="0"/>
                <a:cs typeface="Arial Black"/>
              </a:rPr>
              <a:t>I pazienti affetti da trauma maggiore vengono portati </a:t>
            </a:r>
          </a:p>
          <a:p>
            <a:pPr algn="ctr"/>
            <a:r>
              <a:rPr lang="it-IT" sz="2800" b="1" dirty="0" smtClean="0">
                <a:latin typeface="Arial Narrow" pitchFamily="34" charset="0"/>
                <a:cs typeface="Arial Black"/>
              </a:rPr>
              <a:t>al Pronto Soccorso dell’Ospedale di Circolo di Varese, </a:t>
            </a:r>
          </a:p>
          <a:p>
            <a:pPr algn="ctr"/>
            <a:r>
              <a:rPr lang="it-IT" sz="2800" b="1" dirty="0" smtClean="0">
                <a:latin typeface="Arial Narrow" pitchFamily="34" charset="0"/>
                <a:cs typeface="Arial Black"/>
              </a:rPr>
              <a:t>dove vengono seguiti da un’équipe </a:t>
            </a:r>
            <a:r>
              <a:rPr lang="it-IT" sz="2800" b="1" dirty="0" err="1" smtClean="0">
                <a:latin typeface="Arial Narrow" pitchFamily="34" charset="0"/>
                <a:cs typeface="Arial Black"/>
              </a:rPr>
              <a:t>polispecialistica</a:t>
            </a:r>
            <a:r>
              <a:rPr lang="it-IT" sz="2800" b="1" dirty="0" smtClean="0">
                <a:latin typeface="Arial Narrow" pitchFamily="34" charset="0"/>
                <a:cs typeface="Arial Black"/>
              </a:rPr>
              <a:t> esperta, </a:t>
            </a:r>
          </a:p>
          <a:p>
            <a:pPr algn="ctr"/>
            <a:r>
              <a:rPr lang="it-IT" sz="2800" b="1" dirty="0" smtClean="0">
                <a:latin typeface="Arial Narrow" pitchFamily="34" charset="0"/>
                <a:cs typeface="Arial Black"/>
              </a:rPr>
              <a:t>il Trauma Team di base, composto da:</a:t>
            </a:r>
          </a:p>
          <a:p>
            <a:pPr algn="ctr"/>
            <a:endParaRPr lang="it-IT" sz="800" b="1" dirty="0" smtClean="0">
              <a:latin typeface="Arial Narrow" pitchFamily="34" charset="0"/>
              <a:cs typeface="Arial Black"/>
            </a:endParaRPr>
          </a:p>
          <a:p>
            <a:pPr algn="ctr"/>
            <a:endParaRPr lang="it-IT" sz="800" b="1" dirty="0" smtClean="0">
              <a:latin typeface="Arial Narrow" pitchFamily="34" charset="0"/>
              <a:cs typeface="Arial Black"/>
            </a:endParaRPr>
          </a:p>
          <a:p>
            <a:pPr algn="ctr"/>
            <a:r>
              <a:rPr lang="it-IT" sz="2800" b="1" dirty="0" smtClean="0">
                <a:solidFill>
                  <a:srgbClr val="008000"/>
                </a:solidFill>
                <a:latin typeface="Arial Narrow" pitchFamily="34" charset="0"/>
                <a:cs typeface="Arial Black"/>
              </a:rPr>
              <a:t>un medico di PS, </a:t>
            </a:r>
          </a:p>
          <a:p>
            <a:pPr algn="ctr"/>
            <a:r>
              <a:rPr lang="it-IT" sz="2800" b="1" dirty="0" smtClean="0">
                <a:solidFill>
                  <a:srgbClr val="008000"/>
                </a:solidFill>
                <a:latin typeface="Arial Narrow" pitchFamily="34" charset="0"/>
                <a:cs typeface="Arial Black"/>
              </a:rPr>
              <a:t>un anestesista rianimatore, </a:t>
            </a:r>
          </a:p>
          <a:p>
            <a:pPr algn="ctr"/>
            <a:r>
              <a:rPr lang="it-IT" sz="2800" b="1" dirty="0" smtClean="0">
                <a:solidFill>
                  <a:srgbClr val="008000"/>
                </a:solidFill>
                <a:latin typeface="Arial Narrow" pitchFamily="34" charset="0"/>
                <a:cs typeface="Arial Black"/>
              </a:rPr>
              <a:t>un chirurgo generale, </a:t>
            </a:r>
          </a:p>
          <a:p>
            <a:pPr algn="ctr"/>
            <a:r>
              <a:rPr lang="it-IT" sz="2800" b="1" dirty="0" smtClean="0">
                <a:solidFill>
                  <a:srgbClr val="008000"/>
                </a:solidFill>
                <a:latin typeface="Arial Narrow" pitchFamily="34" charset="0"/>
                <a:cs typeface="Arial Black"/>
              </a:rPr>
              <a:t>2 infermieri di PS e un OSS,</a:t>
            </a:r>
          </a:p>
          <a:p>
            <a:pPr algn="ctr"/>
            <a:r>
              <a:rPr lang="it-IT" sz="2800" b="1" dirty="0" smtClean="0">
                <a:solidFill>
                  <a:srgbClr val="008000"/>
                </a:solidFill>
                <a:latin typeface="Arial Narrow" pitchFamily="34" charset="0"/>
                <a:cs typeface="Arial Black"/>
              </a:rPr>
              <a:t>coordinati dal Trauma Team Leader.</a:t>
            </a:r>
          </a:p>
        </p:txBody>
      </p:sp>
      <p:sp>
        <p:nvSpPr>
          <p:cNvPr id="8" name="Rettangolo 7"/>
          <p:cNvSpPr/>
          <p:nvPr/>
        </p:nvSpPr>
        <p:spPr>
          <a:xfrm>
            <a:off x="9677400" y="129676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rgbClr val="F6F6EC"/>
                </a:solidFill>
              </a:rPr>
              <a:t>L’arrivo in Pronto Soccorso</a:t>
            </a:r>
            <a:endParaRPr lang="it-IT" sz="360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3" name="Diagramma 2"/>
          <p:cNvGraphicFramePr/>
          <p:nvPr/>
        </p:nvGraphicFramePr>
        <p:xfrm>
          <a:off x="9572628" y="4000492"/>
          <a:ext cx="857249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9753600" y="419100"/>
            <a:ext cx="8229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0" dirty="0" smtClean="0">
                <a:solidFill>
                  <a:srgbClr val="F6F6EC"/>
                </a:solidFill>
              </a:rPr>
              <a:t>Il Trauma team </a:t>
            </a:r>
            <a:r>
              <a:rPr lang="it-IT" sz="3600" dirty="0" smtClean="0">
                <a:solidFill>
                  <a:srgbClr val="F6F6EC"/>
                </a:solidFill>
              </a:rPr>
              <a:t/>
            </a:r>
            <a:br>
              <a:rPr lang="it-IT" sz="3600" dirty="0" smtClean="0">
                <a:solidFill>
                  <a:srgbClr val="F6F6EC"/>
                </a:solidFill>
              </a:rPr>
            </a:br>
            <a:endParaRPr lang="it-IT" sz="3600" dirty="0" smtClean="0">
              <a:solidFill>
                <a:srgbClr val="F6F6EC"/>
              </a:solidFill>
            </a:endParaRPr>
          </a:p>
          <a:p>
            <a:r>
              <a:rPr lang="it-IT" sz="2800" dirty="0">
                <a:solidFill>
                  <a:srgbClr val="F6F6EC"/>
                </a:solidFill>
              </a:rPr>
              <a:t>Trauma </a:t>
            </a:r>
            <a:r>
              <a:rPr lang="it-IT" sz="2800" dirty="0" smtClean="0">
                <a:solidFill>
                  <a:srgbClr val="F6F6EC"/>
                </a:solidFill>
              </a:rPr>
              <a:t>Leader (Anestesista </a:t>
            </a:r>
            <a:r>
              <a:rPr lang="it-IT" sz="2800" dirty="0">
                <a:solidFill>
                  <a:srgbClr val="F6F6EC"/>
                </a:solidFill>
              </a:rPr>
              <a:t>e rianimatore della </a:t>
            </a:r>
            <a:r>
              <a:rPr lang="it-IT" sz="2800" dirty="0" smtClean="0">
                <a:solidFill>
                  <a:srgbClr val="F6F6EC"/>
                </a:solidFill>
              </a:rPr>
              <a:t>TIG)</a:t>
            </a:r>
            <a:r>
              <a:rPr lang="it-IT" sz="2800" dirty="0">
                <a:solidFill>
                  <a:srgbClr val="F6F6EC"/>
                </a:solidFill>
              </a:rPr>
              <a:t/>
            </a:r>
            <a:br>
              <a:rPr lang="it-IT" sz="2800" dirty="0">
                <a:solidFill>
                  <a:srgbClr val="F6F6EC"/>
                </a:solidFill>
              </a:rPr>
            </a:br>
            <a:r>
              <a:rPr lang="it-IT" sz="2800" dirty="0" smtClean="0">
                <a:solidFill>
                  <a:srgbClr val="F6F6EC"/>
                </a:solidFill>
              </a:rPr>
              <a:t>Trauma Coordinatore (Medico di PS)</a:t>
            </a:r>
            <a:br>
              <a:rPr lang="it-IT" sz="2800" dirty="0" smtClean="0">
                <a:solidFill>
                  <a:srgbClr val="F6F6EC"/>
                </a:solidFill>
              </a:rPr>
            </a:br>
            <a:r>
              <a:rPr lang="it-IT" sz="2800" dirty="0" smtClean="0">
                <a:solidFill>
                  <a:srgbClr val="F6F6EC"/>
                </a:solidFill>
              </a:rPr>
              <a:t>Anestesista e rianimatore della TIG</a:t>
            </a:r>
            <a:br>
              <a:rPr lang="it-IT" sz="2800" dirty="0" smtClean="0">
                <a:solidFill>
                  <a:srgbClr val="F6F6EC"/>
                </a:solidFill>
              </a:rPr>
            </a:br>
            <a:r>
              <a:rPr lang="it-IT" sz="2800" dirty="0" smtClean="0">
                <a:solidFill>
                  <a:srgbClr val="F6F6EC"/>
                </a:solidFill>
              </a:rPr>
              <a:t>Chirurgo del Trauma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1981200" y="4610100"/>
            <a:ext cx="13868400" cy="800100"/>
            <a:chOff x="1981200" y="4610100"/>
            <a:chExt cx="12306301" cy="800100"/>
          </a:xfrm>
        </p:grpSpPr>
        <p:sp>
          <p:nvSpPr>
            <p:cNvPr id="10" name="object 14"/>
            <p:cNvSpPr/>
            <p:nvPr/>
          </p:nvSpPr>
          <p:spPr>
            <a:xfrm>
              <a:off x="1981200" y="4610100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400050" y="800100"/>
                  </a:moveTo>
                  <a:lnTo>
                    <a:pt x="360837" y="798178"/>
                  </a:lnTo>
                  <a:lnTo>
                    <a:pt x="322003" y="792412"/>
                  </a:lnTo>
                  <a:lnTo>
                    <a:pt x="283920" y="782878"/>
                  </a:lnTo>
                  <a:lnTo>
                    <a:pt x="246957" y="769648"/>
                  </a:lnTo>
                  <a:lnTo>
                    <a:pt x="211465" y="752866"/>
                  </a:lnTo>
                  <a:lnTo>
                    <a:pt x="177793" y="732678"/>
                  </a:lnTo>
                  <a:lnTo>
                    <a:pt x="146257" y="709296"/>
                  </a:lnTo>
                  <a:lnTo>
                    <a:pt x="117171" y="682928"/>
                  </a:lnTo>
                  <a:lnTo>
                    <a:pt x="90803" y="653841"/>
                  </a:lnTo>
                  <a:lnTo>
                    <a:pt x="67420" y="622306"/>
                  </a:lnTo>
                  <a:lnTo>
                    <a:pt x="47233" y="588634"/>
                  </a:lnTo>
                  <a:lnTo>
                    <a:pt x="30451" y="553142"/>
                  </a:lnTo>
                  <a:lnTo>
                    <a:pt x="17221" y="516179"/>
                  </a:lnTo>
                  <a:lnTo>
                    <a:pt x="7686" y="478096"/>
                  </a:lnTo>
                  <a:lnTo>
                    <a:pt x="1921" y="439262"/>
                  </a:lnTo>
                  <a:lnTo>
                    <a:pt x="0" y="400050"/>
                  </a:lnTo>
                  <a:lnTo>
                    <a:pt x="480" y="380396"/>
                  </a:lnTo>
                  <a:lnTo>
                    <a:pt x="4323" y="341373"/>
                  </a:lnTo>
                  <a:lnTo>
                    <a:pt x="11992" y="302822"/>
                  </a:lnTo>
                  <a:lnTo>
                    <a:pt x="23374" y="265298"/>
                  </a:lnTo>
                  <a:lnTo>
                    <a:pt x="38416" y="228983"/>
                  </a:lnTo>
                  <a:lnTo>
                    <a:pt x="56901" y="194401"/>
                  </a:lnTo>
                  <a:lnTo>
                    <a:pt x="78738" y="161719"/>
                  </a:lnTo>
                  <a:lnTo>
                    <a:pt x="103614" y="131408"/>
                  </a:lnTo>
                  <a:lnTo>
                    <a:pt x="131408" y="103614"/>
                  </a:lnTo>
                  <a:lnTo>
                    <a:pt x="161719" y="78738"/>
                  </a:lnTo>
                  <a:lnTo>
                    <a:pt x="194401" y="56901"/>
                  </a:lnTo>
                  <a:lnTo>
                    <a:pt x="228983" y="38416"/>
                  </a:lnTo>
                  <a:lnTo>
                    <a:pt x="265298" y="23374"/>
                  </a:lnTo>
                  <a:lnTo>
                    <a:pt x="302822" y="11992"/>
                  </a:lnTo>
                  <a:lnTo>
                    <a:pt x="341373" y="4323"/>
                  </a:lnTo>
                  <a:lnTo>
                    <a:pt x="380396" y="480"/>
                  </a:lnTo>
                  <a:lnTo>
                    <a:pt x="400050" y="0"/>
                  </a:lnTo>
                  <a:lnTo>
                    <a:pt x="419703" y="480"/>
                  </a:lnTo>
                  <a:lnTo>
                    <a:pt x="458726" y="4323"/>
                  </a:lnTo>
                  <a:lnTo>
                    <a:pt x="497277" y="11992"/>
                  </a:lnTo>
                  <a:lnTo>
                    <a:pt x="534801" y="23374"/>
                  </a:lnTo>
                  <a:lnTo>
                    <a:pt x="571115" y="38416"/>
                  </a:lnTo>
                  <a:lnTo>
                    <a:pt x="605698" y="56901"/>
                  </a:lnTo>
                  <a:lnTo>
                    <a:pt x="638380" y="78738"/>
                  </a:lnTo>
                  <a:lnTo>
                    <a:pt x="668691" y="103614"/>
                  </a:lnTo>
                  <a:lnTo>
                    <a:pt x="696485" y="131408"/>
                  </a:lnTo>
                  <a:lnTo>
                    <a:pt x="721360" y="161719"/>
                  </a:lnTo>
                  <a:lnTo>
                    <a:pt x="743198" y="194401"/>
                  </a:lnTo>
                  <a:lnTo>
                    <a:pt x="761683" y="228983"/>
                  </a:lnTo>
                  <a:lnTo>
                    <a:pt x="776725" y="265298"/>
                  </a:lnTo>
                  <a:lnTo>
                    <a:pt x="788107" y="302822"/>
                  </a:lnTo>
                  <a:lnTo>
                    <a:pt x="795776" y="341373"/>
                  </a:lnTo>
                  <a:lnTo>
                    <a:pt x="799619" y="380396"/>
                  </a:lnTo>
                  <a:lnTo>
                    <a:pt x="800100" y="400050"/>
                  </a:lnTo>
                  <a:lnTo>
                    <a:pt x="799619" y="419703"/>
                  </a:lnTo>
                  <a:lnTo>
                    <a:pt x="795776" y="458726"/>
                  </a:lnTo>
                  <a:lnTo>
                    <a:pt x="788107" y="497277"/>
                  </a:lnTo>
                  <a:lnTo>
                    <a:pt x="776725" y="534801"/>
                  </a:lnTo>
                  <a:lnTo>
                    <a:pt x="761683" y="571115"/>
                  </a:lnTo>
                  <a:lnTo>
                    <a:pt x="743198" y="605698"/>
                  </a:lnTo>
                  <a:lnTo>
                    <a:pt x="721360" y="638380"/>
                  </a:lnTo>
                  <a:lnTo>
                    <a:pt x="696485" y="668691"/>
                  </a:lnTo>
                  <a:lnTo>
                    <a:pt x="668691" y="696485"/>
                  </a:lnTo>
                  <a:lnTo>
                    <a:pt x="638380" y="721360"/>
                  </a:lnTo>
                  <a:lnTo>
                    <a:pt x="605698" y="743198"/>
                  </a:lnTo>
                  <a:lnTo>
                    <a:pt x="571115" y="761683"/>
                  </a:lnTo>
                  <a:lnTo>
                    <a:pt x="534801" y="776725"/>
                  </a:lnTo>
                  <a:lnTo>
                    <a:pt x="497277" y="788107"/>
                  </a:lnTo>
                  <a:lnTo>
                    <a:pt x="458726" y="795776"/>
                  </a:lnTo>
                  <a:lnTo>
                    <a:pt x="419703" y="799619"/>
                  </a:lnTo>
                  <a:lnTo>
                    <a:pt x="400050" y="800100"/>
                  </a:lnTo>
                  <a:close/>
                </a:path>
              </a:pathLst>
            </a:custGeom>
            <a:solidFill>
              <a:srgbClr val="C5F0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5"/>
            <p:cNvSpPr/>
            <p:nvPr/>
          </p:nvSpPr>
          <p:spPr>
            <a:xfrm>
              <a:off x="7810500" y="4610100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400050" y="800100"/>
                  </a:moveTo>
                  <a:lnTo>
                    <a:pt x="360837" y="798178"/>
                  </a:lnTo>
                  <a:lnTo>
                    <a:pt x="322003" y="792412"/>
                  </a:lnTo>
                  <a:lnTo>
                    <a:pt x="283920" y="782878"/>
                  </a:lnTo>
                  <a:lnTo>
                    <a:pt x="246957" y="769648"/>
                  </a:lnTo>
                  <a:lnTo>
                    <a:pt x="211465" y="752866"/>
                  </a:lnTo>
                  <a:lnTo>
                    <a:pt x="177793" y="732678"/>
                  </a:lnTo>
                  <a:lnTo>
                    <a:pt x="146257" y="709296"/>
                  </a:lnTo>
                  <a:lnTo>
                    <a:pt x="117171" y="682928"/>
                  </a:lnTo>
                  <a:lnTo>
                    <a:pt x="90803" y="653841"/>
                  </a:lnTo>
                  <a:lnTo>
                    <a:pt x="67420" y="622306"/>
                  </a:lnTo>
                  <a:lnTo>
                    <a:pt x="47233" y="588634"/>
                  </a:lnTo>
                  <a:lnTo>
                    <a:pt x="30451" y="553142"/>
                  </a:lnTo>
                  <a:lnTo>
                    <a:pt x="17221" y="516179"/>
                  </a:lnTo>
                  <a:lnTo>
                    <a:pt x="7686" y="478096"/>
                  </a:lnTo>
                  <a:lnTo>
                    <a:pt x="1921" y="439262"/>
                  </a:lnTo>
                  <a:lnTo>
                    <a:pt x="0" y="400050"/>
                  </a:lnTo>
                  <a:lnTo>
                    <a:pt x="480" y="380396"/>
                  </a:lnTo>
                  <a:lnTo>
                    <a:pt x="4323" y="341373"/>
                  </a:lnTo>
                  <a:lnTo>
                    <a:pt x="11992" y="302822"/>
                  </a:lnTo>
                  <a:lnTo>
                    <a:pt x="23374" y="265298"/>
                  </a:lnTo>
                  <a:lnTo>
                    <a:pt x="38416" y="228983"/>
                  </a:lnTo>
                  <a:lnTo>
                    <a:pt x="56901" y="194401"/>
                  </a:lnTo>
                  <a:lnTo>
                    <a:pt x="78738" y="161719"/>
                  </a:lnTo>
                  <a:lnTo>
                    <a:pt x="103614" y="131408"/>
                  </a:lnTo>
                  <a:lnTo>
                    <a:pt x="131408" y="103614"/>
                  </a:lnTo>
                  <a:lnTo>
                    <a:pt x="161719" y="78738"/>
                  </a:lnTo>
                  <a:lnTo>
                    <a:pt x="194401" y="56901"/>
                  </a:lnTo>
                  <a:lnTo>
                    <a:pt x="228983" y="38416"/>
                  </a:lnTo>
                  <a:lnTo>
                    <a:pt x="265298" y="23374"/>
                  </a:lnTo>
                  <a:lnTo>
                    <a:pt x="302822" y="11992"/>
                  </a:lnTo>
                  <a:lnTo>
                    <a:pt x="341373" y="4323"/>
                  </a:lnTo>
                  <a:lnTo>
                    <a:pt x="380396" y="480"/>
                  </a:lnTo>
                  <a:lnTo>
                    <a:pt x="400050" y="0"/>
                  </a:lnTo>
                  <a:lnTo>
                    <a:pt x="419703" y="480"/>
                  </a:lnTo>
                  <a:lnTo>
                    <a:pt x="458726" y="4323"/>
                  </a:lnTo>
                  <a:lnTo>
                    <a:pt x="497277" y="11992"/>
                  </a:lnTo>
                  <a:lnTo>
                    <a:pt x="534801" y="23374"/>
                  </a:lnTo>
                  <a:lnTo>
                    <a:pt x="571115" y="38416"/>
                  </a:lnTo>
                  <a:lnTo>
                    <a:pt x="605698" y="56901"/>
                  </a:lnTo>
                  <a:lnTo>
                    <a:pt x="638380" y="78738"/>
                  </a:lnTo>
                  <a:lnTo>
                    <a:pt x="668691" y="103614"/>
                  </a:lnTo>
                  <a:lnTo>
                    <a:pt x="696485" y="131408"/>
                  </a:lnTo>
                  <a:lnTo>
                    <a:pt x="721360" y="161719"/>
                  </a:lnTo>
                  <a:lnTo>
                    <a:pt x="743198" y="194401"/>
                  </a:lnTo>
                  <a:lnTo>
                    <a:pt x="761683" y="228983"/>
                  </a:lnTo>
                  <a:lnTo>
                    <a:pt x="776725" y="265298"/>
                  </a:lnTo>
                  <a:lnTo>
                    <a:pt x="788107" y="302822"/>
                  </a:lnTo>
                  <a:lnTo>
                    <a:pt x="795776" y="341373"/>
                  </a:lnTo>
                  <a:lnTo>
                    <a:pt x="799619" y="380396"/>
                  </a:lnTo>
                  <a:lnTo>
                    <a:pt x="800100" y="400050"/>
                  </a:lnTo>
                  <a:lnTo>
                    <a:pt x="799619" y="419703"/>
                  </a:lnTo>
                  <a:lnTo>
                    <a:pt x="795776" y="458726"/>
                  </a:lnTo>
                  <a:lnTo>
                    <a:pt x="788107" y="497277"/>
                  </a:lnTo>
                  <a:lnTo>
                    <a:pt x="776725" y="534801"/>
                  </a:lnTo>
                  <a:lnTo>
                    <a:pt x="761683" y="571115"/>
                  </a:lnTo>
                  <a:lnTo>
                    <a:pt x="743198" y="605698"/>
                  </a:lnTo>
                  <a:lnTo>
                    <a:pt x="721360" y="638380"/>
                  </a:lnTo>
                  <a:lnTo>
                    <a:pt x="696485" y="668691"/>
                  </a:lnTo>
                  <a:lnTo>
                    <a:pt x="668691" y="696485"/>
                  </a:lnTo>
                  <a:lnTo>
                    <a:pt x="638380" y="721360"/>
                  </a:lnTo>
                  <a:lnTo>
                    <a:pt x="605698" y="743198"/>
                  </a:lnTo>
                  <a:lnTo>
                    <a:pt x="571115" y="761683"/>
                  </a:lnTo>
                  <a:lnTo>
                    <a:pt x="534801" y="776725"/>
                  </a:lnTo>
                  <a:lnTo>
                    <a:pt x="497277" y="788107"/>
                  </a:lnTo>
                  <a:lnTo>
                    <a:pt x="458726" y="795776"/>
                  </a:lnTo>
                  <a:lnTo>
                    <a:pt x="419703" y="799619"/>
                  </a:lnTo>
                  <a:lnTo>
                    <a:pt x="400050" y="800100"/>
                  </a:lnTo>
                  <a:close/>
                </a:path>
              </a:pathLst>
            </a:custGeom>
            <a:solidFill>
              <a:srgbClr val="C5F0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6"/>
            <p:cNvSpPr/>
            <p:nvPr/>
          </p:nvSpPr>
          <p:spPr>
            <a:xfrm>
              <a:off x="13487400" y="4610100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400050" y="800100"/>
                  </a:moveTo>
                  <a:lnTo>
                    <a:pt x="360837" y="798178"/>
                  </a:lnTo>
                  <a:lnTo>
                    <a:pt x="322003" y="792412"/>
                  </a:lnTo>
                  <a:lnTo>
                    <a:pt x="283920" y="782878"/>
                  </a:lnTo>
                  <a:lnTo>
                    <a:pt x="246957" y="769648"/>
                  </a:lnTo>
                  <a:lnTo>
                    <a:pt x="211465" y="752866"/>
                  </a:lnTo>
                  <a:lnTo>
                    <a:pt x="177793" y="732678"/>
                  </a:lnTo>
                  <a:lnTo>
                    <a:pt x="146257" y="709296"/>
                  </a:lnTo>
                  <a:lnTo>
                    <a:pt x="117171" y="682928"/>
                  </a:lnTo>
                  <a:lnTo>
                    <a:pt x="90803" y="653841"/>
                  </a:lnTo>
                  <a:lnTo>
                    <a:pt x="67420" y="622306"/>
                  </a:lnTo>
                  <a:lnTo>
                    <a:pt x="47233" y="588634"/>
                  </a:lnTo>
                  <a:lnTo>
                    <a:pt x="30451" y="553142"/>
                  </a:lnTo>
                  <a:lnTo>
                    <a:pt x="17221" y="516179"/>
                  </a:lnTo>
                  <a:lnTo>
                    <a:pt x="7686" y="478096"/>
                  </a:lnTo>
                  <a:lnTo>
                    <a:pt x="1921" y="439262"/>
                  </a:lnTo>
                  <a:lnTo>
                    <a:pt x="0" y="400050"/>
                  </a:lnTo>
                  <a:lnTo>
                    <a:pt x="480" y="380396"/>
                  </a:lnTo>
                  <a:lnTo>
                    <a:pt x="4323" y="341373"/>
                  </a:lnTo>
                  <a:lnTo>
                    <a:pt x="11992" y="302822"/>
                  </a:lnTo>
                  <a:lnTo>
                    <a:pt x="23374" y="265298"/>
                  </a:lnTo>
                  <a:lnTo>
                    <a:pt x="38416" y="228983"/>
                  </a:lnTo>
                  <a:lnTo>
                    <a:pt x="56901" y="194401"/>
                  </a:lnTo>
                  <a:lnTo>
                    <a:pt x="78738" y="161719"/>
                  </a:lnTo>
                  <a:lnTo>
                    <a:pt x="103614" y="131408"/>
                  </a:lnTo>
                  <a:lnTo>
                    <a:pt x="131408" y="103614"/>
                  </a:lnTo>
                  <a:lnTo>
                    <a:pt x="161719" y="78738"/>
                  </a:lnTo>
                  <a:lnTo>
                    <a:pt x="194401" y="56901"/>
                  </a:lnTo>
                  <a:lnTo>
                    <a:pt x="228983" y="38416"/>
                  </a:lnTo>
                  <a:lnTo>
                    <a:pt x="265298" y="23374"/>
                  </a:lnTo>
                  <a:lnTo>
                    <a:pt x="302822" y="11992"/>
                  </a:lnTo>
                  <a:lnTo>
                    <a:pt x="341373" y="4323"/>
                  </a:lnTo>
                  <a:lnTo>
                    <a:pt x="380396" y="480"/>
                  </a:lnTo>
                  <a:lnTo>
                    <a:pt x="400050" y="0"/>
                  </a:lnTo>
                  <a:lnTo>
                    <a:pt x="419703" y="480"/>
                  </a:lnTo>
                  <a:lnTo>
                    <a:pt x="458726" y="4323"/>
                  </a:lnTo>
                  <a:lnTo>
                    <a:pt x="497277" y="11992"/>
                  </a:lnTo>
                  <a:lnTo>
                    <a:pt x="534801" y="23374"/>
                  </a:lnTo>
                  <a:lnTo>
                    <a:pt x="571115" y="38416"/>
                  </a:lnTo>
                  <a:lnTo>
                    <a:pt x="605698" y="56901"/>
                  </a:lnTo>
                  <a:lnTo>
                    <a:pt x="638380" y="78738"/>
                  </a:lnTo>
                  <a:lnTo>
                    <a:pt x="668691" y="103614"/>
                  </a:lnTo>
                  <a:lnTo>
                    <a:pt x="696485" y="131408"/>
                  </a:lnTo>
                  <a:lnTo>
                    <a:pt x="721360" y="161719"/>
                  </a:lnTo>
                  <a:lnTo>
                    <a:pt x="743198" y="194401"/>
                  </a:lnTo>
                  <a:lnTo>
                    <a:pt x="761683" y="228983"/>
                  </a:lnTo>
                  <a:lnTo>
                    <a:pt x="776725" y="265298"/>
                  </a:lnTo>
                  <a:lnTo>
                    <a:pt x="788107" y="302822"/>
                  </a:lnTo>
                  <a:lnTo>
                    <a:pt x="795776" y="341373"/>
                  </a:lnTo>
                  <a:lnTo>
                    <a:pt x="799619" y="380396"/>
                  </a:lnTo>
                  <a:lnTo>
                    <a:pt x="800100" y="400050"/>
                  </a:lnTo>
                  <a:lnTo>
                    <a:pt x="799619" y="419703"/>
                  </a:lnTo>
                  <a:lnTo>
                    <a:pt x="795776" y="458726"/>
                  </a:lnTo>
                  <a:lnTo>
                    <a:pt x="788107" y="497277"/>
                  </a:lnTo>
                  <a:lnTo>
                    <a:pt x="776725" y="534801"/>
                  </a:lnTo>
                  <a:lnTo>
                    <a:pt x="761683" y="571115"/>
                  </a:lnTo>
                  <a:lnTo>
                    <a:pt x="743198" y="605698"/>
                  </a:lnTo>
                  <a:lnTo>
                    <a:pt x="721360" y="638380"/>
                  </a:lnTo>
                  <a:lnTo>
                    <a:pt x="696485" y="668691"/>
                  </a:lnTo>
                  <a:lnTo>
                    <a:pt x="668691" y="696485"/>
                  </a:lnTo>
                  <a:lnTo>
                    <a:pt x="638380" y="721360"/>
                  </a:lnTo>
                  <a:lnTo>
                    <a:pt x="605698" y="743198"/>
                  </a:lnTo>
                  <a:lnTo>
                    <a:pt x="571115" y="761683"/>
                  </a:lnTo>
                  <a:lnTo>
                    <a:pt x="534801" y="776725"/>
                  </a:lnTo>
                  <a:lnTo>
                    <a:pt x="497277" y="788107"/>
                  </a:lnTo>
                  <a:lnTo>
                    <a:pt x="458726" y="795776"/>
                  </a:lnTo>
                  <a:lnTo>
                    <a:pt x="419703" y="799619"/>
                  </a:lnTo>
                  <a:lnTo>
                    <a:pt x="400050" y="800100"/>
                  </a:lnTo>
                  <a:close/>
                </a:path>
              </a:pathLst>
            </a:custGeom>
            <a:solidFill>
              <a:srgbClr val="C5F0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9"/>
            <p:cNvSpPr/>
            <p:nvPr/>
          </p:nvSpPr>
          <p:spPr>
            <a:xfrm>
              <a:off x="2628901" y="4946816"/>
              <a:ext cx="11658600" cy="196684"/>
            </a:xfrm>
            <a:custGeom>
              <a:avLst/>
              <a:gdLst/>
              <a:ahLst/>
              <a:cxnLst/>
              <a:rect l="l" t="t" r="r" b="b"/>
              <a:pathLst>
                <a:path w="12306300" h="123825">
                  <a:moveTo>
                    <a:pt x="0" y="0"/>
                  </a:moveTo>
                  <a:lnTo>
                    <a:pt x="12306300" y="0"/>
                  </a:lnTo>
                  <a:lnTo>
                    <a:pt x="12306300" y="123825"/>
                  </a:lnTo>
                  <a:lnTo>
                    <a:pt x="0" y="123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F0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9"/>
          <p:cNvSpPr txBox="1"/>
          <p:nvPr/>
        </p:nvSpPr>
        <p:spPr>
          <a:xfrm>
            <a:off x="714316" y="5786442"/>
            <a:ext cx="4495800" cy="2710357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235"/>
              </a:spcBef>
              <a:tabLst>
                <a:tab pos="2180590" algn="l"/>
              </a:tabLst>
            </a:pPr>
            <a:r>
              <a:rPr lang="it-IT" sz="2400" b="1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TRAUMA TEAM </a:t>
            </a:r>
            <a:r>
              <a:rPr lang="it-IT" sz="2400" b="1" dirty="0" err="1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DI</a:t>
            </a:r>
            <a:r>
              <a:rPr lang="it-IT" sz="2400" b="1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 BASE </a:t>
            </a:r>
          </a:p>
          <a:p>
            <a:pPr>
              <a:buFontTx/>
              <a:buChar char="-"/>
            </a:pPr>
            <a:r>
              <a:rPr lang="it-IT" sz="2400" b="1" spc="5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 Medico di PS (</a:t>
            </a:r>
            <a:r>
              <a:rPr lang="it-IT" sz="2400" b="1" spc="5" dirty="0" err="1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MePS</a:t>
            </a:r>
            <a:r>
              <a:rPr lang="it-IT" sz="2400" b="1" spc="5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)</a:t>
            </a:r>
          </a:p>
          <a:p>
            <a:pPr>
              <a:buFontTx/>
              <a:buChar char="-"/>
            </a:pPr>
            <a:r>
              <a:rPr lang="it-IT" sz="2400" b="1" spc="5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 Anestesista Rianimatore (TL) </a:t>
            </a:r>
          </a:p>
          <a:p>
            <a:pPr>
              <a:buFontTx/>
              <a:buChar char="-"/>
            </a:pPr>
            <a:r>
              <a:rPr lang="it-IT" sz="2400" b="1" spc="5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 Chirurgo generale (CH-T)</a:t>
            </a:r>
          </a:p>
          <a:p>
            <a:pPr>
              <a:buFontTx/>
              <a:buChar char="-"/>
            </a:pPr>
            <a:r>
              <a:rPr lang="it-IT" sz="2400" b="1" spc="5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 2 infermieri di PS</a:t>
            </a:r>
          </a:p>
          <a:p>
            <a:pPr>
              <a:buFontTx/>
              <a:buChar char="-"/>
            </a:pPr>
            <a:r>
              <a:rPr lang="it-IT" sz="2400" b="1" spc="5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 1 OSS di PS</a:t>
            </a:r>
          </a:p>
          <a:p>
            <a:pPr marL="12700" marR="358140">
              <a:lnSpc>
                <a:spcPts val="3229"/>
              </a:lnSpc>
              <a:spcBef>
                <a:spcPts val="160"/>
              </a:spcBef>
            </a:pPr>
            <a:endParaRPr sz="2400" b="1">
              <a:latin typeface="Arial"/>
              <a:cs typeface="Arial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6715108" y="5715004"/>
            <a:ext cx="5245100" cy="227434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235"/>
              </a:spcBef>
              <a:tabLst>
                <a:tab pos="2180590" algn="l"/>
              </a:tabLst>
            </a:pPr>
            <a:r>
              <a:rPr lang="it-IT" sz="2400" b="1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TRAUMA TEAM </a:t>
            </a:r>
            <a:r>
              <a:rPr lang="it-IT" sz="2400" b="1" dirty="0" err="1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DI</a:t>
            </a:r>
            <a:r>
              <a:rPr lang="it-IT" sz="2400" b="1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 INTEGRATO </a:t>
            </a:r>
          </a:p>
          <a:p>
            <a:pPr>
              <a:buFontTx/>
              <a:buChar char="-"/>
            </a:pPr>
            <a:r>
              <a:rPr lang="it-IT" sz="2400" b="1" spc="5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 Anestesista Rianimatore di guardia</a:t>
            </a:r>
          </a:p>
          <a:p>
            <a:pPr>
              <a:buFontTx/>
              <a:buChar char="-"/>
            </a:pPr>
            <a:r>
              <a:rPr lang="it-IT" sz="2400" b="1" spc="5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 </a:t>
            </a:r>
            <a:r>
              <a:rPr lang="it-IT" sz="2400" b="1" spc="5" dirty="0" err="1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Neurorianimatore</a:t>
            </a:r>
            <a:endParaRPr lang="it-IT" sz="2400" b="1" spc="5" dirty="0" smtClean="0">
              <a:solidFill>
                <a:srgbClr val="008000"/>
              </a:solidFill>
              <a:latin typeface="Arial Narrow" pitchFamily="34" charset="0"/>
              <a:cs typeface="Arial"/>
            </a:endParaRPr>
          </a:p>
          <a:p>
            <a:pPr>
              <a:buFontTx/>
              <a:buChar char="-"/>
            </a:pPr>
            <a:r>
              <a:rPr lang="it-IT" sz="2400" b="1" spc="5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 Radiologo</a:t>
            </a:r>
          </a:p>
          <a:p>
            <a:pPr>
              <a:buFontTx/>
              <a:buChar char="-"/>
            </a:pPr>
            <a:r>
              <a:rPr lang="it-IT" sz="2400" b="1" spc="5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 </a:t>
            </a:r>
            <a:r>
              <a:rPr lang="it-IT" sz="2400" b="1" spc="5" dirty="0" err="1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Neuroradiologo</a:t>
            </a:r>
            <a:endParaRPr lang="it-IT" sz="2400" b="1" spc="5" dirty="0" smtClean="0">
              <a:solidFill>
                <a:srgbClr val="008000"/>
              </a:solidFill>
              <a:latin typeface="Arial Narrow" pitchFamily="34" charset="0"/>
              <a:cs typeface="Arial"/>
            </a:endParaRPr>
          </a:p>
          <a:p>
            <a:pPr>
              <a:buFontTx/>
              <a:buChar char="-"/>
            </a:pPr>
            <a:r>
              <a:rPr lang="it-IT" sz="2400" b="1" spc="5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 Tecnico del Servizio Trasfusionale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2801600" y="5572128"/>
            <a:ext cx="5486400" cy="4490332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235"/>
              </a:spcBef>
              <a:tabLst>
                <a:tab pos="2180590" algn="l"/>
              </a:tabLst>
            </a:pPr>
            <a:r>
              <a:rPr lang="it-IT" sz="2400" b="1" spc="-90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TRAUMA TEAM SPECIALISTICO</a:t>
            </a:r>
          </a:p>
          <a:p>
            <a:pPr>
              <a:buFontTx/>
              <a:buChar char="-"/>
            </a:pPr>
            <a:r>
              <a:rPr lang="it-IT" sz="2400" b="1" spc="5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 Ortopedico</a:t>
            </a:r>
          </a:p>
          <a:p>
            <a:pPr>
              <a:buFontTx/>
              <a:buChar char="-"/>
            </a:pPr>
            <a:r>
              <a:rPr lang="it-IT" sz="2400" b="1" spc="5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 Neurochirurgo</a:t>
            </a:r>
          </a:p>
          <a:p>
            <a:pPr>
              <a:buFontTx/>
              <a:buChar char="-"/>
            </a:pPr>
            <a:r>
              <a:rPr lang="it-IT" sz="2400" b="1" spc="5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 Chirurgo toracico</a:t>
            </a:r>
          </a:p>
          <a:p>
            <a:pPr>
              <a:buFontTx/>
              <a:buChar char="-"/>
            </a:pPr>
            <a:r>
              <a:rPr lang="it-IT" sz="2400" b="1" spc="5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 Chirurgo vascolare</a:t>
            </a:r>
          </a:p>
          <a:p>
            <a:pPr>
              <a:buFontTx/>
              <a:buChar char="-"/>
            </a:pPr>
            <a:r>
              <a:rPr lang="it-IT" sz="2400" b="1" spc="5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 Chirurgo plastico</a:t>
            </a:r>
          </a:p>
          <a:p>
            <a:pPr>
              <a:buFontTx/>
              <a:buChar char="-"/>
            </a:pPr>
            <a:r>
              <a:rPr lang="it-IT" sz="2400" b="1" spc="5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 Radiologo interventista</a:t>
            </a:r>
          </a:p>
          <a:p>
            <a:pPr>
              <a:buFontTx/>
              <a:buChar char="-"/>
            </a:pPr>
            <a:r>
              <a:rPr lang="it-IT" sz="2400" b="1" spc="5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 Otorinolaringoiatra</a:t>
            </a:r>
          </a:p>
          <a:p>
            <a:pPr>
              <a:buFontTx/>
              <a:buChar char="-"/>
            </a:pPr>
            <a:r>
              <a:rPr lang="it-IT" sz="2400" b="1" spc="5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 Oculistica</a:t>
            </a:r>
          </a:p>
          <a:p>
            <a:pPr>
              <a:buFontTx/>
              <a:buChar char="-"/>
            </a:pPr>
            <a:r>
              <a:rPr lang="it-IT" sz="2400" b="1" spc="5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 Urologo</a:t>
            </a:r>
          </a:p>
          <a:p>
            <a:pPr>
              <a:buFontTx/>
              <a:buChar char="-"/>
            </a:pPr>
            <a:r>
              <a:rPr lang="it-IT" sz="2400" b="1" spc="5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 Ginecologo</a:t>
            </a:r>
          </a:p>
          <a:p>
            <a:pPr>
              <a:buFontTx/>
              <a:buChar char="-"/>
            </a:pPr>
            <a:r>
              <a:rPr lang="it-IT" sz="2400" b="1" spc="5" dirty="0" smtClean="0">
                <a:solidFill>
                  <a:srgbClr val="008000"/>
                </a:solidFill>
                <a:latin typeface="Arial Narrow" pitchFamily="34" charset="0"/>
                <a:cs typeface="Arial"/>
              </a:rPr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8"/>
          <p:cNvSpPr/>
          <p:nvPr/>
        </p:nvSpPr>
        <p:spPr>
          <a:xfrm>
            <a:off x="12115800" y="5295900"/>
            <a:ext cx="5181600" cy="4419600"/>
          </a:xfrm>
          <a:custGeom>
            <a:avLst/>
            <a:gdLst/>
            <a:ahLst/>
            <a:cxnLst/>
            <a:rect l="l" t="t" r="r" b="b"/>
            <a:pathLst>
              <a:path w="5181600" h="4419600">
                <a:moveTo>
                  <a:pt x="0" y="0"/>
                </a:moveTo>
                <a:lnTo>
                  <a:pt x="5181600" y="0"/>
                </a:lnTo>
                <a:lnTo>
                  <a:pt x="5181600" y="4419600"/>
                </a:lnTo>
                <a:lnTo>
                  <a:pt x="0" y="4419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/>
          <p:cNvSpPr/>
          <p:nvPr/>
        </p:nvSpPr>
        <p:spPr>
          <a:xfrm>
            <a:off x="6477000" y="5295900"/>
            <a:ext cx="5181600" cy="4419600"/>
          </a:xfrm>
          <a:custGeom>
            <a:avLst/>
            <a:gdLst/>
            <a:ahLst/>
            <a:cxnLst/>
            <a:rect l="l" t="t" r="r" b="b"/>
            <a:pathLst>
              <a:path w="5181600" h="4419600">
                <a:moveTo>
                  <a:pt x="0" y="0"/>
                </a:moveTo>
                <a:lnTo>
                  <a:pt x="5181600" y="0"/>
                </a:lnTo>
                <a:lnTo>
                  <a:pt x="5181600" y="4419600"/>
                </a:lnTo>
                <a:lnTo>
                  <a:pt x="0" y="4419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ttangolo 6"/>
          <p:cNvSpPr/>
          <p:nvPr/>
        </p:nvSpPr>
        <p:spPr>
          <a:xfrm>
            <a:off x="10210800" y="1333500"/>
            <a:ext cx="76211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000" dirty="0" smtClean="0">
                <a:solidFill>
                  <a:srgbClr val="F6F6EC"/>
                </a:solidFill>
              </a:rPr>
              <a:t>La valutazione primaria 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6858000" y="4467971"/>
            <a:ext cx="4495800" cy="4714129"/>
            <a:chOff x="6858000" y="4000500"/>
            <a:chExt cx="4495800" cy="4714129"/>
          </a:xfrm>
        </p:grpSpPr>
        <p:sp>
          <p:nvSpPr>
            <p:cNvPr id="10" name="object 13"/>
            <p:cNvSpPr txBox="1"/>
            <p:nvPr/>
          </p:nvSpPr>
          <p:spPr>
            <a:xfrm>
              <a:off x="6858000" y="6024021"/>
              <a:ext cx="4495800" cy="2690608"/>
            </a:xfrm>
            <a:prstGeom prst="rect">
              <a:avLst/>
            </a:prstGeom>
          </p:spPr>
          <p:txBody>
            <a:bodyPr vert="horz" wrap="square" lIns="0" tIns="67310" rIns="0" bIns="0" rtlCol="0">
              <a:spAutoFit/>
            </a:bodyPr>
            <a:lstStyle/>
            <a:p>
              <a:pPr algn="ctr"/>
              <a:r>
                <a:rPr lang="it-IT" sz="3600" b="1" dirty="0" smtClean="0">
                  <a:solidFill>
                    <a:srgbClr val="008000"/>
                  </a:solidFill>
                  <a:latin typeface="Arial Narrow" pitchFamily="34" charset="0"/>
                  <a:cs typeface="Arial Black"/>
                </a:rPr>
                <a:t>Valutazione da parte </a:t>
              </a:r>
            </a:p>
            <a:p>
              <a:pPr algn="ctr"/>
              <a:r>
                <a:rPr lang="it-IT" sz="3600" b="1" dirty="0" smtClean="0">
                  <a:solidFill>
                    <a:srgbClr val="008000"/>
                  </a:solidFill>
                  <a:latin typeface="Arial Narrow" pitchFamily="34" charset="0"/>
                  <a:cs typeface="Arial Black"/>
                </a:rPr>
                <a:t>del Trauma Team di base </a:t>
              </a:r>
            </a:p>
            <a:p>
              <a:pPr algn="ctr"/>
              <a:r>
                <a:rPr lang="it-IT" sz="3600" b="1" dirty="0" smtClean="0">
                  <a:solidFill>
                    <a:srgbClr val="008000"/>
                  </a:solidFill>
                  <a:latin typeface="Arial Narrow" pitchFamily="34" charset="0"/>
                  <a:cs typeface="Arial Black"/>
                </a:rPr>
                <a:t>nella shock </a:t>
              </a:r>
              <a:r>
                <a:rPr lang="it-IT" sz="3600" b="1" dirty="0" err="1" smtClean="0">
                  <a:solidFill>
                    <a:srgbClr val="008000"/>
                  </a:solidFill>
                  <a:latin typeface="Arial Narrow" pitchFamily="34" charset="0"/>
                  <a:cs typeface="Arial Black"/>
                </a:rPr>
                <a:t>room.</a:t>
              </a:r>
            </a:p>
            <a:p>
              <a:pPr marL="744855" marR="802005" algn="ctr">
                <a:lnSpc>
                  <a:spcPct val="141400"/>
                </a:lnSpc>
                <a:spcBef>
                  <a:spcPts val="1435"/>
                </a:spcBef>
              </a:pPr>
              <a:endParaRPr lang="it-IT" sz="3600" b="1" dirty="0" smtClean="0">
                <a:solidFill>
                  <a:srgbClr val="008000"/>
                </a:solidFill>
                <a:latin typeface="Arial Narrow" pitchFamily="34" charset="0"/>
                <a:cs typeface="Arial Black"/>
              </a:endParaRPr>
            </a:p>
          </p:txBody>
        </p:sp>
        <p:pic>
          <p:nvPicPr>
            <p:cNvPr id="11" name="Immagine 10" descr="medical-history (1)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6000" y="4000500"/>
              <a:ext cx="1677600" cy="1677600"/>
            </a:xfrm>
            <a:prstGeom prst="rect">
              <a:avLst/>
            </a:prstGeom>
          </p:spPr>
        </p:pic>
      </p:grpSp>
      <p:grpSp>
        <p:nvGrpSpPr>
          <p:cNvPr id="12" name="Gruppo 11"/>
          <p:cNvGrpSpPr/>
          <p:nvPr/>
        </p:nvGrpSpPr>
        <p:grpSpPr>
          <a:xfrm>
            <a:off x="1028700" y="4391771"/>
            <a:ext cx="5181600" cy="5408307"/>
            <a:chOff x="1028700" y="3924300"/>
            <a:chExt cx="5181600" cy="5408307"/>
          </a:xfrm>
        </p:grpSpPr>
        <p:sp>
          <p:nvSpPr>
            <p:cNvPr id="13" name="object 8"/>
            <p:cNvSpPr/>
            <p:nvPr/>
          </p:nvSpPr>
          <p:spPr>
            <a:xfrm>
              <a:off x="1028700" y="4837010"/>
              <a:ext cx="5181600" cy="4419600"/>
            </a:xfrm>
            <a:custGeom>
              <a:avLst/>
              <a:gdLst/>
              <a:ahLst/>
              <a:cxnLst/>
              <a:rect l="l" t="t" r="r" b="b"/>
              <a:pathLst>
                <a:path w="5181600" h="4419600">
                  <a:moveTo>
                    <a:pt x="0" y="0"/>
                  </a:moveTo>
                  <a:lnTo>
                    <a:pt x="5181600" y="0"/>
                  </a:lnTo>
                  <a:lnTo>
                    <a:pt x="5181600" y="4419600"/>
                  </a:lnTo>
                  <a:lnTo>
                    <a:pt x="0" y="441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 txBox="1"/>
            <p:nvPr/>
          </p:nvSpPr>
          <p:spPr>
            <a:xfrm>
              <a:off x="1447800" y="5971430"/>
              <a:ext cx="4419600" cy="3361177"/>
            </a:xfrm>
            <a:prstGeom prst="rect">
              <a:avLst/>
            </a:prstGeom>
          </p:spPr>
          <p:txBody>
            <a:bodyPr vert="horz" wrap="square" lIns="0" tIns="67310" rIns="0" bIns="0" rtlCol="0">
              <a:spAutoFit/>
            </a:bodyPr>
            <a:lstStyle/>
            <a:p>
              <a:pPr algn="ctr"/>
              <a:r>
                <a:rPr lang="it-IT" sz="3600" b="1" dirty="0" smtClean="0">
                  <a:solidFill>
                    <a:srgbClr val="008000"/>
                  </a:solidFill>
                  <a:latin typeface="Arial Narrow" pitchFamily="34" charset="0"/>
                  <a:cs typeface="Arial Black"/>
                </a:rPr>
                <a:t>(Triage </a:t>
              </a:r>
              <a:r>
                <a:rPr lang="it-IT" sz="3600" b="1" dirty="0" err="1" smtClean="0">
                  <a:solidFill>
                    <a:srgbClr val="008000"/>
                  </a:solidFill>
                  <a:latin typeface="Arial Narrow" pitchFamily="34" charset="0"/>
                  <a:cs typeface="Arial Black"/>
                </a:rPr>
                <a:t>intraospedaliero</a:t>
              </a:r>
              <a:r>
                <a:rPr lang="it-IT" sz="3600" b="1" dirty="0" smtClean="0">
                  <a:solidFill>
                    <a:srgbClr val="008000"/>
                  </a:solidFill>
                  <a:latin typeface="Arial Narrow" pitchFamily="34" charset="0"/>
                  <a:cs typeface="Arial Black"/>
                </a:rPr>
                <a:t>)</a:t>
              </a:r>
            </a:p>
            <a:p>
              <a:pPr algn="ctr"/>
              <a:endParaRPr lang="it-IT" sz="2800" spc="5" dirty="0" smtClean="0">
                <a:solidFill>
                  <a:srgbClr val="F6F6EC"/>
                </a:solidFill>
                <a:latin typeface="Arial"/>
                <a:cs typeface="Arial"/>
              </a:endParaRPr>
            </a:p>
            <a:p>
              <a:pPr algn="ctr"/>
              <a:r>
                <a:rPr lang="it-IT" sz="2800" b="1" dirty="0" smtClean="0">
                  <a:latin typeface="Arial Narrow" pitchFamily="34" charset="0"/>
                  <a:cs typeface="Arial Black"/>
                </a:rPr>
                <a:t>solo per pazienti </a:t>
              </a:r>
            </a:p>
            <a:p>
              <a:pPr algn="ctr"/>
              <a:r>
                <a:rPr lang="it-IT" sz="2800" b="1" dirty="0" smtClean="0">
                  <a:latin typeface="Arial Narrow" pitchFamily="34" charset="0"/>
                  <a:cs typeface="Arial Black"/>
                </a:rPr>
                <a:t>non codificati </a:t>
              </a:r>
            </a:p>
            <a:p>
              <a:pPr algn="ctr"/>
              <a:r>
                <a:rPr lang="it-IT" sz="2800" b="1" dirty="0" smtClean="0">
                  <a:latin typeface="Arial Narrow" pitchFamily="34" charset="0"/>
                  <a:cs typeface="Arial Black"/>
                </a:rPr>
                <a:t>come trauma maggiore </a:t>
              </a:r>
            </a:p>
            <a:p>
              <a:pPr algn="ctr"/>
              <a:r>
                <a:rPr lang="it-IT" sz="2800" b="1" dirty="0" smtClean="0">
                  <a:latin typeface="Arial Narrow" pitchFamily="34" charset="0"/>
                  <a:cs typeface="Arial Black"/>
                </a:rPr>
                <a:t>in fase </a:t>
              </a:r>
              <a:r>
                <a:rPr lang="it-IT" sz="2800" b="1" dirty="0" err="1" smtClean="0">
                  <a:latin typeface="Arial Narrow" pitchFamily="34" charset="0"/>
                  <a:cs typeface="Arial Black"/>
                </a:rPr>
                <a:t>preospedaliera</a:t>
              </a:r>
              <a:r>
                <a:rPr lang="it-IT" sz="2800" b="1" dirty="0" smtClean="0">
                  <a:latin typeface="Arial Narrow" pitchFamily="34" charset="0"/>
                  <a:cs typeface="Arial Black"/>
                </a:rPr>
                <a:t>. </a:t>
              </a:r>
            </a:p>
            <a:p>
              <a:endParaRPr lang="it-IT" sz="1900" spc="5" dirty="0" smtClean="0">
                <a:solidFill>
                  <a:srgbClr val="F6F6EC"/>
                </a:solidFill>
                <a:latin typeface="Arial"/>
                <a:cs typeface="Arial"/>
              </a:endParaRPr>
            </a:p>
            <a:p>
              <a:endParaRPr lang="it-IT" sz="1900" spc="5" dirty="0" smtClean="0">
                <a:solidFill>
                  <a:srgbClr val="F6F6EC"/>
                </a:solidFill>
                <a:latin typeface="Arial"/>
                <a:cs typeface="Arial"/>
              </a:endParaRPr>
            </a:p>
          </p:txBody>
        </p:sp>
        <p:sp>
          <p:nvSpPr>
            <p:cNvPr id="15" name="Ovale 14"/>
            <p:cNvSpPr/>
            <p:nvPr/>
          </p:nvSpPr>
          <p:spPr>
            <a:xfrm>
              <a:off x="2819400" y="3924300"/>
              <a:ext cx="1600200" cy="167760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6" name="Immagine 15" descr="hospita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800" y="4152900"/>
              <a:ext cx="1305786" cy="1305786"/>
            </a:xfrm>
            <a:prstGeom prst="rect">
              <a:avLst/>
            </a:prstGeom>
          </p:spPr>
        </p:pic>
      </p:grpSp>
      <p:grpSp>
        <p:nvGrpSpPr>
          <p:cNvPr id="17" name="Gruppo 16"/>
          <p:cNvGrpSpPr/>
          <p:nvPr/>
        </p:nvGrpSpPr>
        <p:grpSpPr>
          <a:xfrm>
            <a:off x="12268200" y="4391771"/>
            <a:ext cx="4840745" cy="5195839"/>
            <a:chOff x="12268200" y="3924300"/>
            <a:chExt cx="4840745" cy="5195839"/>
          </a:xfrm>
        </p:grpSpPr>
        <p:sp>
          <p:nvSpPr>
            <p:cNvPr id="19" name="object 17"/>
            <p:cNvSpPr txBox="1"/>
            <p:nvPr/>
          </p:nvSpPr>
          <p:spPr>
            <a:xfrm>
              <a:off x="12268200" y="5666629"/>
              <a:ext cx="4840745" cy="3453510"/>
            </a:xfrm>
            <a:prstGeom prst="rect">
              <a:avLst/>
            </a:prstGeom>
          </p:spPr>
          <p:txBody>
            <a:bodyPr vert="horz" wrap="square" lIns="0" tIns="67310" rIns="0" bIns="0" rtlCol="0">
              <a:spAutoFit/>
            </a:bodyPr>
            <a:lstStyle/>
            <a:p>
              <a:pPr algn="ctr"/>
              <a:r>
                <a:rPr lang="it-IT" sz="3600" b="1" dirty="0" smtClean="0">
                  <a:solidFill>
                    <a:srgbClr val="008000"/>
                  </a:solidFill>
                  <a:latin typeface="Arial Narrow" pitchFamily="34" charset="0"/>
                  <a:cs typeface="Arial Black"/>
                </a:rPr>
                <a:t>Stabilizzazione primaria ed esecuzione di diagnostica di primo livello</a:t>
              </a:r>
              <a:r>
                <a:rPr lang="it-IT" sz="2800" b="1" dirty="0" smtClean="0">
                  <a:latin typeface="Arial Narrow" pitchFamily="34" charset="0"/>
                  <a:cs typeface="Arial Black"/>
                </a:rPr>
                <a:t> </a:t>
              </a:r>
            </a:p>
            <a:p>
              <a:pPr algn="ctr"/>
              <a:r>
                <a:rPr lang="it-IT" sz="2800" b="1" dirty="0" smtClean="0">
                  <a:latin typeface="Arial Narrow" pitchFamily="34" charset="0"/>
                  <a:cs typeface="Arial Black"/>
                </a:rPr>
                <a:t>(</a:t>
              </a:r>
              <a:r>
                <a:rPr lang="it-IT" sz="2800" b="1" dirty="0" err="1" smtClean="0">
                  <a:latin typeface="Arial Narrow" pitchFamily="34" charset="0"/>
                  <a:cs typeface="Arial Black"/>
                </a:rPr>
                <a:t>Rx</a:t>
              </a:r>
              <a:r>
                <a:rPr lang="it-IT" sz="2800" b="1" dirty="0" smtClean="0">
                  <a:latin typeface="Arial Narrow" pitchFamily="34" charset="0"/>
                  <a:cs typeface="Arial Black"/>
                </a:rPr>
                <a:t> torace, </a:t>
              </a:r>
              <a:r>
                <a:rPr lang="it-IT" sz="2800" b="1" dirty="0" err="1" smtClean="0">
                  <a:latin typeface="Arial Narrow" pitchFamily="34" charset="0"/>
                  <a:cs typeface="Arial Black"/>
                </a:rPr>
                <a:t>Rx</a:t>
              </a:r>
              <a:r>
                <a:rPr lang="it-IT" sz="2800" b="1" dirty="0" smtClean="0">
                  <a:latin typeface="Arial Narrow" pitchFamily="34" charset="0"/>
                  <a:cs typeface="Arial Black"/>
                </a:rPr>
                <a:t> bacino, E-Fast) . Eventuale trasferimento in </a:t>
              </a:r>
              <a:r>
                <a:rPr lang="it-IT" sz="2800" b="1" dirty="0" err="1" smtClean="0">
                  <a:latin typeface="Arial Narrow" pitchFamily="34" charset="0"/>
                  <a:cs typeface="Arial Black"/>
                </a:rPr>
                <a:t>Tc</a:t>
              </a:r>
              <a:r>
                <a:rPr lang="it-IT" sz="2800" b="1" dirty="0" smtClean="0">
                  <a:latin typeface="Arial Narrow" pitchFamily="34" charset="0"/>
                  <a:cs typeface="Arial Black"/>
                </a:rPr>
                <a:t> </a:t>
              </a:r>
            </a:p>
            <a:p>
              <a:pPr algn="ctr"/>
              <a:r>
                <a:rPr lang="it-IT" sz="2800" b="1" dirty="0" smtClean="0">
                  <a:latin typeface="Arial Narrow" pitchFamily="34" charset="0"/>
                  <a:cs typeface="Arial Black"/>
                </a:rPr>
                <a:t>o in sala operatoria o angiografica qualora necessario.</a:t>
              </a:r>
            </a:p>
          </p:txBody>
        </p:sp>
        <p:pic>
          <p:nvPicPr>
            <p:cNvPr id="20" name="Immagine 19" descr="doctor (1)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67200" y="3924300"/>
              <a:ext cx="1677600" cy="1677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8"/>
          <p:cNvSpPr/>
          <p:nvPr/>
        </p:nvSpPr>
        <p:spPr>
          <a:xfrm>
            <a:off x="9601200" y="5295900"/>
            <a:ext cx="7162800" cy="4419600"/>
          </a:xfrm>
          <a:custGeom>
            <a:avLst/>
            <a:gdLst/>
            <a:ahLst/>
            <a:cxnLst/>
            <a:rect l="l" t="t" r="r" b="b"/>
            <a:pathLst>
              <a:path w="5181600" h="4419600">
                <a:moveTo>
                  <a:pt x="0" y="0"/>
                </a:moveTo>
                <a:lnTo>
                  <a:pt x="5181600" y="0"/>
                </a:lnTo>
                <a:lnTo>
                  <a:pt x="5181600" y="4419600"/>
                </a:lnTo>
                <a:lnTo>
                  <a:pt x="0" y="4419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/>
          <p:cNvSpPr/>
          <p:nvPr/>
        </p:nvSpPr>
        <p:spPr>
          <a:xfrm>
            <a:off x="1676400" y="5304481"/>
            <a:ext cx="7162800" cy="4419600"/>
          </a:xfrm>
          <a:custGeom>
            <a:avLst/>
            <a:gdLst/>
            <a:ahLst/>
            <a:cxnLst/>
            <a:rect l="l" t="t" r="r" b="b"/>
            <a:pathLst>
              <a:path w="5181600" h="4419600">
                <a:moveTo>
                  <a:pt x="0" y="0"/>
                </a:moveTo>
                <a:lnTo>
                  <a:pt x="5181600" y="0"/>
                </a:lnTo>
                <a:lnTo>
                  <a:pt x="5181600" y="4419600"/>
                </a:lnTo>
                <a:lnTo>
                  <a:pt x="0" y="4419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uppo 3"/>
          <p:cNvGrpSpPr/>
          <p:nvPr/>
        </p:nvGrpSpPr>
        <p:grpSpPr>
          <a:xfrm>
            <a:off x="0" y="0"/>
            <a:ext cx="18288000" cy="3781425"/>
            <a:chOff x="0" y="0"/>
            <a:chExt cx="18288000" cy="3781425"/>
          </a:xfrm>
        </p:grpSpPr>
        <p:sp>
          <p:nvSpPr>
            <p:cNvPr id="5" name="Rettangolo 4"/>
            <p:cNvSpPr/>
            <p:nvPr/>
          </p:nvSpPr>
          <p:spPr>
            <a:xfrm>
              <a:off x="9448800" y="0"/>
              <a:ext cx="8839200" cy="3771900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Picture 4" descr="Risultati immagini per pronto soccorso vares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505950" cy="3781425"/>
            </a:xfrm>
            <a:prstGeom prst="rect">
              <a:avLst/>
            </a:prstGeom>
            <a:noFill/>
          </p:spPr>
        </p:pic>
      </p:grpSp>
      <p:sp>
        <p:nvSpPr>
          <p:cNvPr id="8" name="object 9"/>
          <p:cNvSpPr txBox="1"/>
          <p:nvPr/>
        </p:nvSpPr>
        <p:spPr>
          <a:xfrm>
            <a:off x="2057400" y="6548699"/>
            <a:ext cx="6324600" cy="238334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Ricerca di danni d’organo non immediatamente pericolosi </a:t>
            </a:r>
          </a:p>
          <a:p>
            <a:pPr algn="ctr">
              <a:spcBef>
                <a:spcPct val="0"/>
              </a:spcBef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per la sopravvivenza </a:t>
            </a:r>
          </a:p>
          <a:p>
            <a:pPr algn="ctr">
              <a:spcBef>
                <a:spcPct val="0"/>
              </a:spcBef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ma che possono evolvere in maniera grave. </a:t>
            </a:r>
          </a:p>
          <a:p>
            <a:pPr marL="744855" marR="802005" algn="ctr">
              <a:lnSpc>
                <a:spcPct val="141400"/>
              </a:lnSpc>
              <a:spcBef>
                <a:spcPts val="1435"/>
              </a:spcBef>
            </a:pPr>
            <a:endParaRPr sz="1900">
              <a:latin typeface="Arial"/>
              <a:cs typeface="Arial"/>
            </a:endParaRPr>
          </a:p>
        </p:txBody>
      </p:sp>
      <p:sp>
        <p:nvSpPr>
          <p:cNvPr id="10" name="object 13"/>
          <p:cNvSpPr txBox="1"/>
          <p:nvPr/>
        </p:nvSpPr>
        <p:spPr>
          <a:xfrm>
            <a:off x="10210800" y="6438900"/>
            <a:ext cx="6057363" cy="2222403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Esame completo testa-piedi </a:t>
            </a:r>
          </a:p>
          <a:p>
            <a:pPr algn="ctr">
              <a:spcBef>
                <a:spcPct val="0"/>
              </a:spcBef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e un’anamnesi AMPLE </a:t>
            </a:r>
          </a:p>
          <a:p>
            <a:pPr algn="ctr">
              <a:spcBef>
                <a:spcPct val="0"/>
              </a:spcBef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(Allergie, Medicinali assunti, Patologie pregresse, </a:t>
            </a:r>
            <a:r>
              <a:rPr lang="it-IT" sz="2800" b="1" dirty="0" err="1" smtClean="0">
                <a:latin typeface="Arial Narrow" pitchFamily="34" charset="0"/>
                <a:cs typeface="Arial Black"/>
              </a:rPr>
              <a:t>uLtimo</a:t>
            </a:r>
            <a:r>
              <a:rPr lang="it-IT" sz="2800" b="1" dirty="0" smtClean="0">
                <a:latin typeface="Arial Narrow" pitchFamily="34" charset="0"/>
                <a:cs typeface="Arial Black"/>
              </a:rPr>
              <a:t> pasto, Eventi correlati alla dinamica o all’ambiente del trauma).</a:t>
            </a:r>
          </a:p>
        </p:txBody>
      </p:sp>
      <p:pic>
        <p:nvPicPr>
          <p:cNvPr id="11" name="Immagine 10" descr="patient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000" y="4304100"/>
            <a:ext cx="1677600" cy="16776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9829800" y="1181100"/>
            <a:ext cx="82014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000" dirty="0" smtClean="0">
                <a:solidFill>
                  <a:srgbClr val="F6F6EC"/>
                </a:solidFill>
              </a:rPr>
              <a:t>La valutazione secondaria</a:t>
            </a:r>
          </a:p>
        </p:txBody>
      </p:sp>
      <p:pic>
        <p:nvPicPr>
          <p:cNvPr id="16" name="Immagine 15" descr="x-ra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015" y="4304100"/>
            <a:ext cx="1677600" cy="167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41577" y="5062982"/>
            <a:ext cx="16004845" cy="3200876"/>
          </a:xfrm>
        </p:spPr>
        <p:txBody>
          <a:bodyPr/>
          <a:lstStyle/>
          <a:p>
            <a:pPr algn="ctr"/>
            <a:r>
              <a:rPr lang="it-IT" sz="4800" b="1" kern="1200" dirty="0" smtClean="0">
                <a:solidFill>
                  <a:schemeClr val="tx1"/>
                </a:solidFill>
                <a:latin typeface="Arial Narrow" pitchFamily="34" charset="0"/>
              </a:rPr>
              <a:t>Un</a:t>
            </a:r>
            <a:r>
              <a:rPr lang="it-IT" sz="4800" b="1" kern="1200" dirty="0">
                <a:solidFill>
                  <a:schemeClr val="tx1"/>
                </a:solidFill>
                <a:latin typeface="Arial Narrow" pitchFamily="34" charset="0"/>
              </a:rPr>
              <a:t> trauma maggiore è un evento che determina </a:t>
            </a:r>
            <a:endParaRPr lang="it-IT" sz="4800" b="1" kern="1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it-IT" sz="4800" b="1" kern="1200" dirty="0" smtClean="0">
                <a:solidFill>
                  <a:schemeClr val="tx1"/>
                </a:solidFill>
                <a:latin typeface="Arial Narrow" pitchFamily="34" charset="0"/>
              </a:rPr>
              <a:t>lesioni </a:t>
            </a:r>
            <a:r>
              <a:rPr lang="it-IT" sz="4800" b="1" kern="1200" dirty="0">
                <a:solidFill>
                  <a:schemeClr val="tx1"/>
                </a:solidFill>
                <a:latin typeface="Arial Narrow" pitchFamily="34" charset="0"/>
              </a:rPr>
              <a:t>singole o multiple di entità tale </a:t>
            </a:r>
            <a:endParaRPr lang="it-IT" sz="4800" b="1" kern="1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it-IT" sz="4800" b="1" kern="1200" dirty="0" smtClean="0">
                <a:solidFill>
                  <a:schemeClr val="tx1"/>
                </a:solidFill>
                <a:latin typeface="Arial Narrow" pitchFamily="34" charset="0"/>
              </a:rPr>
              <a:t>da </a:t>
            </a:r>
            <a:r>
              <a:rPr lang="it-IT" sz="4800" b="1" kern="1200" dirty="0">
                <a:solidFill>
                  <a:schemeClr val="tx1"/>
                </a:solidFill>
                <a:latin typeface="Arial Narrow" pitchFamily="34" charset="0"/>
              </a:rPr>
              <a:t>costituire un pericolo per la vita del paziente.</a:t>
            </a:r>
          </a:p>
          <a:p>
            <a:r>
              <a:rPr lang="it-IT" dirty="0">
                <a:solidFill>
                  <a:schemeClr val="tx1"/>
                </a:solidFill>
              </a:rPr>
              <a:t/>
            </a:r>
            <a:br>
              <a:rPr lang="it-IT" dirty="0">
                <a:solidFill>
                  <a:schemeClr val="tx1"/>
                </a:solidFill>
              </a:rPr>
            </a:b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677400" y="14097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La definizione di trauma maggiore</a:t>
            </a:r>
          </a:p>
        </p:txBody>
      </p:sp>
    </p:spTree>
    <p:extLst>
      <p:ext uri="{BB962C8B-B14F-4D97-AF65-F5344CB8AC3E}">
        <p14:creationId xmlns:p14="http://schemas.microsoft.com/office/powerpoint/2010/main" xmlns="" val="10869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/>
        </p:nvGraphicFramePr>
        <p:xfrm>
          <a:off x="8643934" y="3929054"/>
          <a:ext cx="7929618" cy="671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71440" y="4643434"/>
            <a:ext cx="778674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8000"/>
                </a:solidFill>
              </a:rPr>
              <a:t>Disponibilità posti letto di TERAPIA INTENSIVA</a:t>
            </a:r>
          </a:p>
          <a:p>
            <a:endParaRPr lang="it-IT" sz="2000" dirty="0" smtClean="0"/>
          </a:p>
          <a:p>
            <a:r>
              <a:rPr lang="it-IT" sz="2400" b="1" dirty="0" smtClean="0"/>
              <a:t>Terapia Intensiva Generale (TIG) 		12 posti letto</a:t>
            </a:r>
          </a:p>
          <a:p>
            <a:r>
              <a:rPr lang="it-IT" sz="2400" b="1" dirty="0" smtClean="0"/>
              <a:t>Terapia Intensiva Neurochirurgica (TINCH) 	6 posti letto</a:t>
            </a:r>
          </a:p>
          <a:p>
            <a:r>
              <a:rPr lang="it-IT" sz="2400" b="1" dirty="0" smtClean="0"/>
              <a:t>Terapia Intensiva </a:t>
            </a:r>
            <a:r>
              <a:rPr lang="it-IT" sz="2400" b="1" dirty="0" err="1" smtClean="0"/>
              <a:t>Cardiochirurgica</a:t>
            </a:r>
            <a:r>
              <a:rPr lang="it-IT" sz="2400" b="1" dirty="0" smtClean="0"/>
              <a:t> (TICCH) 	6 posti letto</a:t>
            </a:r>
          </a:p>
          <a:p>
            <a:r>
              <a:rPr lang="it-IT" sz="2400" b="1" dirty="0" smtClean="0"/>
              <a:t>Terapia </a:t>
            </a:r>
            <a:r>
              <a:rPr lang="it-IT" sz="2400" b="1" dirty="0" err="1" smtClean="0"/>
              <a:t>SubIntensiva</a:t>
            </a:r>
            <a:r>
              <a:rPr lang="it-IT" sz="2400" b="1" dirty="0" smtClean="0"/>
              <a:t> (SUBINT) 		8 posti letto</a:t>
            </a:r>
          </a:p>
          <a:p>
            <a:endParaRPr lang="it-IT" sz="2400" b="1" dirty="0" smtClean="0"/>
          </a:p>
          <a:p>
            <a:r>
              <a:rPr lang="it-IT" sz="2400" b="1" dirty="0" smtClean="0"/>
              <a:t>Totale						32 posti letto</a:t>
            </a:r>
            <a:endParaRPr lang="it-IT" sz="2000" b="1" dirty="0" smtClean="0"/>
          </a:p>
          <a:p>
            <a:r>
              <a:rPr lang="it-IT" sz="2000" dirty="0" smtClean="0"/>
              <a:t>(esclusi posti di UTIC)			</a:t>
            </a:r>
          </a:p>
          <a:p>
            <a:endParaRPr lang="it-IT" sz="2000" dirty="0"/>
          </a:p>
        </p:txBody>
      </p:sp>
      <p:sp>
        <p:nvSpPr>
          <p:cNvPr id="11" name="Rettangolo 10"/>
          <p:cNvSpPr/>
          <p:nvPr/>
        </p:nvSpPr>
        <p:spPr>
          <a:xfrm>
            <a:off x="9858380" y="1214410"/>
            <a:ext cx="805425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dirty="0" smtClean="0">
                <a:solidFill>
                  <a:srgbClr val="F6F6EC"/>
                </a:solidFill>
              </a:rPr>
              <a:t>Distribuzione dei Traumi Maggiori </a:t>
            </a:r>
          </a:p>
          <a:p>
            <a:pPr algn="ctr"/>
            <a:r>
              <a:rPr lang="it-IT" sz="4400" dirty="0" smtClean="0">
                <a:solidFill>
                  <a:srgbClr val="F6F6EC"/>
                </a:solidFill>
              </a:rPr>
              <a:t>nelle Terapie Intensive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385;p30"/>
          <p:cNvGraphicFramePr>
            <a:graphicFrameLocks noChangeAspect="1"/>
          </p:cNvGraphicFramePr>
          <p:nvPr/>
        </p:nvGraphicFramePr>
        <p:xfrm>
          <a:off x="5286411" y="3001691"/>
          <a:ext cx="13001653" cy="728530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63964"/>
                <a:gridCol w="962022"/>
                <a:gridCol w="892698"/>
                <a:gridCol w="603682"/>
                <a:gridCol w="1696539"/>
                <a:gridCol w="810395"/>
                <a:gridCol w="1714509"/>
                <a:gridCol w="1108090"/>
                <a:gridCol w="749754"/>
              </a:tblGrid>
              <a:tr h="649796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Ciclisti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Moto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Precipitazioni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Pedoni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Quattro ruote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Infortuni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Altro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</a:tr>
              <a:tr h="40141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ANESTESIA E RIANIMAZIONE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u="none" strike="noStrike" cap="none" dirty="0">
                          <a:solidFill>
                            <a:schemeClr val="lt1"/>
                          </a:solidFill>
                        </a:rPr>
                        <a:t>28%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2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10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7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6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</a:tr>
              <a:tr h="40141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ORTOPEDIA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u="none" strike="noStrike" cap="none" dirty="0">
                          <a:solidFill>
                            <a:schemeClr val="lt1"/>
                          </a:solidFill>
                        </a:rPr>
                        <a:t>20%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7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4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6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</a:tr>
              <a:tr h="40141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TERAPIA INTENSIVA NEUROCHIRURGICA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u="none" strike="noStrike" cap="none" dirty="0">
                          <a:solidFill>
                            <a:schemeClr val="lt1"/>
                          </a:solidFill>
                        </a:rPr>
                        <a:t>18%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4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</a:tr>
              <a:tr h="40141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PRONTO SOCCORSO 2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u="none" strike="noStrike" cap="none" dirty="0">
                          <a:solidFill>
                            <a:schemeClr val="lt1"/>
                          </a:solidFill>
                        </a:rPr>
                        <a:t>8%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</a:tr>
              <a:tr h="40141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TERAPIA INTENSIVA GENERALE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u="none" strike="noStrike" cap="none" dirty="0">
                          <a:solidFill>
                            <a:schemeClr val="lt1"/>
                          </a:solidFill>
                        </a:rPr>
                        <a:t>6%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3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</a:tr>
              <a:tr h="40141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TERAPIA SUBINTENSIVA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u="none" strike="noStrike" cap="none" dirty="0">
                          <a:solidFill>
                            <a:schemeClr val="lt1"/>
                          </a:solidFill>
                        </a:rPr>
                        <a:t>6%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2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</a:tr>
              <a:tr h="40141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CHIRURGIA TORACICA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u="none" strike="noStrike" cap="none">
                          <a:solidFill>
                            <a:schemeClr val="lt1"/>
                          </a:solidFill>
                        </a:rPr>
                        <a:t>2%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</a:tr>
              <a:tr h="40141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NEUROCHIRURGIA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u="none" strike="noStrike" cap="none">
                          <a:solidFill>
                            <a:schemeClr val="lt1"/>
                          </a:solidFill>
                        </a:rPr>
                        <a:t>2%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</a:tr>
              <a:tr h="40141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CHIRURGIA GENERALE URGENZA E TRAPIANTI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u="none" strike="noStrike" cap="none">
                          <a:solidFill>
                            <a:schemeClr val="lt1"/>
                          </a:solidFill>
                        </a:rPr>
                        <a:t>2%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</a:tr>
              <a:tr h="40141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CHIRURGIA GENERALE 2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u="none" strike="noStrike" cap="none">
                          <a:solidFill>
                            <a:schemeClr val="lt1"/>
                          </a:solidFill>
                        </a:rPr>
                        <a:t>2%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</a:tr>
              <a:tr h="40141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DEGENZA BREVE CHIRURGICA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u="none" strike="noStrike" cap="none">
                          <a:solidFill>
                            <a:schemeClr val="lt1"/>
                          </a:solidFill>
                        </a:rPr>
                        <a:t>1,00%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</a:tr>
              <a:tr h="40141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CHIRURGIA VASCOLARE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u="none" strike="noStrike" cap="none">
                          <a:solidFill>
                            <a:schemeClr val="lt1"/>
                          </a:solidFill>
                        </a:rPr>
                        <a:t>1,00%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</a:tr>
              <a:tr h="40141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CHIRURGIA GENERALE 1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u="none" strike="noStrike" cap="none">
                          <a:solidFill>
                            <a:schemeClr val="lt1"/>
                          </a:solidFill>
                        </a:rPr>
                        <a:t>1,00%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</a:tr>
              <a:tr h="40141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MICROCHIRURGIA DELLA MANO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u="none" strike="noStrike" cap="none">
                          <a:solidFill>
                            <a:schemeClr val="lt1"/>
                          </a:solidFill>
                        </a:rPr>
                        <a:t>1,00%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</a:tr>
              <a:tr h="40141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UROLOGIA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u="none" strike="noStrike" cap="none">
                          <a:solidFill>
                            <a:schemeClr val="lt1"/>
                          </a:solidFill>
                        </a:rPr>
                        <a:t>1,00%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</a:tr>
              <a:tr h="40141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MEDICINA GENERALE 2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1" u="none" strike="noStrike" cap="none">
                          <a:solidFill>
                            <a:schemeClr val="lt1"/>
                          </a:solidFill>
                        </a:rPr>
                        <a:t>1,00%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strike="noStrike" cap="none" dirty="0">
                          <a:solidFill>
                            <a:schemeClr val="lt1"/>
                          </a:solidFill>
                        </a:rPr>
                        <a:t>0</a:t>
                      </a:r>
                      <a:endParaRPr sz="20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9786942" y="857220"/>
            <a:ext cx="805425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dirty="0" smtClean="0">
                <a:solidFill>
                  <a:srgbClr val="F6F6EC"/>
                </a:solidFill>
              </a:rPr>
              <a:t>Distribuzione dei Traumi Maggiori </a:t>
            </a:r>
          </a:p>
          <a:p>
            <a:pPr algn="ctr"/>
            <a:r>
              <a:rPr lang="it-IT" sz="4400" dirty="0" smtClean="0">
                <a:solidFill>
                  <a:srgbClr val="F6F6EC"/>
                </a:solidFill>
              </a:rPr>
              <a:t>nei reparti ospedalieri </a:t>
            </a:r>
            <a:r>
              <a:rPr lang="it-IT" sz="2800" dirty="0" smtClean="0">
                <a:solidFill>
                  <a:srgbClr val="F6F6EC"/>
                </a:solidFill>
              </a:rPr>
              <a:t>2018</a:t>
            </a:r>
            <a:endParaRPr lang="it-IT" sz="4400" dirty="0" smtClean="0">
              <a:solidFill>
                <a:srgbClr val="F6F6E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a linee 2D"/>
          <p:cNvGraphicFramePr/>
          <p:nvPr/>
        </p:nvGraphicFramePr>
        <p:xfrm>
          <a:off x="4000464" y="3786178"/>
          <a:ext cx="11501518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nettore 2 9"/>
          <p:cNvCxnSpPr/>
          <p:nvPr/>
        </p:nvCxnSpPr>
        <p:spPr>
          <a:xfrm flipV="1">
            <a:off x="5929290" y="5214938"/>
            <a:ext cx="9001188" cy="1214446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10358446" y="1000096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 smtClean="0">
                <a:solidFill>
                  <a:srgbClr val="F6F6EC"/>
                </a:solidFill>
              </a:rPr>
              <a:t>Ricoveri Traumi Maggiori </a:t>
            </a:r>
          </a:p>
          <a:p>
            <a:pPr algn="ctr"/>
            <a:r>
              <a:rPr lang="it-IT" sz="4000" dirty="0" smtClean="0">
                <a:solidFill>
                  <a:srgbClr val="F6F6EC"/>
                </a:solidFill>
              </a:rPr>
              <a:t>nelle </a:t>
            </a:r>
            <a:r>
              <a:rPr lang="it-IT" sz="4000" dirty="0" err="1" smtClean="0">
                <a:solidFill>
                  <a:srgbClr val="F6F6EC"/>
                </a:solidFill>
              </a:rPr>
              <a:t>T.I.</a:t>
            </a:r>
            <a:r>
              <a:rPr lang="it-IT" sz="4000" dirty="0" smtClean="0">
                <a:solidFill>
                  <a:srgbClr val="F6F6EC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9677400" y="1104900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 smtClean="0">
                <a:solidFill>
                  <a:srgbClr val="F6F6EC"/>
                </a:solidFill>
              </a:rPr>
              <a:t>Necessità di informazione e formazione continua 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11644266" y="6072194"/>
            <a:ext cx="6643734" cy="4214842"/>
            <a:chOff x="209751" y="1130344"/>
            <a:chExt cx="17868502" cy="6416949"/>
          </a:xfrm>
        </p:grpSpPr>
        <p:pic>
          <p:nvPicPr>
            <p:cNvPr id="11" name="Schermata 2019-02-16 alle 19.06.20.png" descr="Schermata 2019-02-16 alle 19.06.20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9751" y="1130344"/>
              <a:ext cx="17868502" cy="641694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" name="Cerchio"/>
            <p:cNvSpPr/>
            <p:nvPr/>
          </p:nvSpPr>
          <p:spPr>
            <a:xfrm>
              <a:off x="2443987" y="3202364"/>
              <a:ext cx="379122" cy="276734"/>
            </a:xfrm>
            <a:prstGeom prst="ellipse">
              <a:avLst/>
            </a:prstGeom>
            <a:ln w="25400">
              <a:solidFill>
                <a:srgbClr val="FF4C00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81639" tIns="81639" rIns="81639" bIns="81639" anchor="ctr"/>
            <a:lstStyle/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3" name="Cerchio"/>
            <p:cNvSpPr/>
            <p:nvPr/>
          </p:nvSpPr>
          <p:spPr>
            <a:xfrm>
              <a:off x="11105385" y="3202364"/>
              <a:ext cx="379122" cy="276734"/>
            </a:xfrm>
            <a:prstGeom prst="ellipse">
              <a:avLst/>
            </a:prstGeom>
            <a:ln w="25400">
              <a:solidFill>
                <a:srgbClr val="FF4C00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81639" tIns="81639" rIns="81639" bIns="81639" anchor="ctr"/>
            <a:lstStyle/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4" name="Cerchio"/>
            <p:cNvSpPr/>
            <p:nvPr/>
          </p:nvSpPr>
          <p:spPr>
            <a:xfrm>
              <a:off x="6761985" y="3202364"/>
              <a:ext cx="379122" cy="276734"/>
            </a:xfrm>
            <a:prstGeom prst="ellipse">
              <a:avLst/>
            </a:prstGeom>
            <a:ln w="25400">
              <a:solidFill>
                <a:srgbClr val="FF4C00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81639" tIns="81639" rIns="81639" bIns="81639" anchor="ctr"/>
            <a:lstStyle/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5" name="Cerchio"/>
            <p:cNvSpPr/>
            <p:nvPr/>
          </p:nvSpPr>
          <p:spPr>
            <a:xfrm>
              <a:off x="15524985" y="2878514"/>
              <a:ext cx="379122" cy="276734"/>
            </a:xfrm>
            <a:prstGeom prst="ellipse">
              <a:avLst/>
            </a:prstGeom>
            <a:ln w="25400">
              <a:solidFill>
                <a:srgbClr val="FF4C00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81639" tIns="81639" rIns="81639" bIns="81639" anchor="ctr"/>
            <a:lstStyle/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6" name="Cerchio"/>
            <p:cNvSpPr/>
            <p:nvPr/>
          </p:nvSpPr>
          <p:spPr>
            <a:xfrm>
              <a:off x="2443987" y="6078913"/>
              <a:ext cx="379122" cy="276734"/>
            </a:xfrm>
            <a:prstGeom prst="ellipse">
              <a:avLst/>
            </a:prstGeom>
            <a:ln w="25400">
              <a:solidFill>
                <a:srgbClr val="FF4C00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81639" tIns="81639" rIns="81639" bIns="81639" anchor="ctr"/>
            <a:lstStyle/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7" name="Cerchio"/>
            <p:cNvSpPr/>
            <p:nvPr/>
          </p:nvSpPr>
          <p:spPr>
            <a:xfrm>
              <a:off x="10597385" y="3496616"/>
              <a:ext cx="379122" cy="276734"/>
            </a:xfrm>
            <a:prstGeom prst="ellipse">
              <a:avLst/>
            </a:prstGeom>
            <a:ln w="25400">
              <a:solidFill>
                <a:srgbClr val="0433FF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81639" tIns="81639" rIns="81639" bIns="81639" anchor="ctr"/>
            <a:lstStyle/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8" name="Cerchio"/>
            <p:cNvSpPr/>
            <p:nvPr/>
          </p:nvSpPr>
          <p:spPr>
            <a:xfrm>
              <a:off x="10597385" y="3202364"/>
              <a:ext cx="379122" cy="276734"/>
            </a:xfrm>
            <a:prstGeom prst="ellipse">
              <a:avLst/>
            </a:prstGeom>
            <a:ln w="25400">
              <a:solidFill>
                <a:srgbClr val="0433FF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81639" tIns="81639" rIns="81639" bIns="81639" anchor="ctr"/>
            <a:lstStyle/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9" name="Cerchio"/>
            <p:cNvSpPr/>
            <p:nvPr/>
          </p:nvSpPr>
          <p:spPr>
            <a:xfrm>
              <a:off x="15524985" y="2563166"/>
              <a:ext cx="379122" cy="276734"/>
            </a:xfrm>
            <a:prstGeom prst="ellipse">
              <a:avLst/>
            </a:prstGeom>
            <a:ln w="25400">
              <a:solidFill>
                <a:srgbClr val="00F900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81639" tIns="81639" rIns="81639" bIns="81639" anchor="ctr"/>
            <a:lstStyle/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0" name="Cerchio"/>
            <p:cNvSpPr/>
            <p:nvPr/>
          </p:nvSpPr>
          <p:spPr>
            <a:xfrm>
              <a:off x="16007585" y="2563166"/>
              <a:ext cx="379122" cy="276734"/>
            </a:xfrm>
            <a:prstGeom prst="ellipse">
              <a:avLst/>
            </a:prstGeom>
            <a:ln w="25400">
              <a:solidFill>
                <a:srgbClr val="00F900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81639" tIns="81639" rIns="81639" bIns="81639" anchor="ctr"/>
            <a:lstStyle/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1" name="Cerchio"/>
            <p:cNvSpPr/>
            <p:nvPr/>
          </p:nvSpPr>
          <p:spPr>
            <a:xfrm>
              <a:off x="6228587" y="3782366"/>
              <a:ext cx="379122" cy="276734"/>
            </a:xfrm>
            <a:prstGeom prst="ellipse">
              <a:avLst/>
            </a:prstGeom>
            <a:ln w="25400">
              <a:solidFill>
                <a:srgbClr val="00F900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81639" tIns="81639" rIns="81639" bIns="81639" anchor="ctr"/>
            <a:lstStyle/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2" name="Cerchio"/>
            <p:cNvSpPr/>
            <p:nvPr/>
          </p:nvSpPr>
          <p:spPr>
            <a:xfrm>
              <a:off x="5695187" y="3496616"/>
              <a:ext cx="379122" cy="276734"/>
            </a:xfrm>
            <a:prstGeom prst="ellipse">
              <a:avLst/>
            </a:prstGeom>
            <a:ln w="25400">
              <a:solidFill>
                <a:srgbClr val="00F900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81639" tIns="81639" rIns="81639" bIns="81639" anchor="ctr"/>
            <a:lstStyle/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3" name="Cerchio"/>
            <p:cNvSpPr/>
            <p:nvPr/>
          </p:nvSpPr>
          <p:spPr>
            <a:xfrm>
              <a:off x="14991585" y="2878514"/>
              <a:ext cx="379122" cy="276734"/>
            </a:xfrm>
            <a:prstGeom prst="ellipse">
              <a:avLst/>
            </a:prstGeom>
            <a:ln w="25400">
              <a:solidFill>
                <a:srgbClr val="00F900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81639" tIns="81639" rIns="81639" bIns="81639" anchor="ctr"/>
            <a:lstStyle/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4" name="Cerchio"/>
            <p:cNvSpPr/>
            <p:nvPr/>
          </p:nvSpPr>
          <p:spPr>
            <a:xfrm>
              <a:off x="11130785" y="3782366"/>
              <a:ext cx="379122" cy="276734"/>
            </a:xfrm>
            <a:prstGeom prst="ellipse">
              <a:avLst/>
            </a:prstGeom>
            <a:ln w="25400">
              <a:solidFill>
                <a:srgbClr val="FF32A9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81639" tIns="81639" rIns="81639" bIns="81639" anchor="ctr"/>
            <a:lstStyle/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5" name="Cerchio"/>
            <p:cNvSpPr/>
            <p:nvPr/>
          </p:nvSpPr>
          <p:spPr>
            <a:xfrm>
              <a:off x="10597385" y="3782366"/>
              <a:ext cx="379122" cy="276734"/>
            </a:xfrm>
            <a:prstGeom prst="ellipse">
              <a:avLst/>
            </a:prstGeom>
            <a:ln w="25400">
              <a:solidFill>
                <a:srgbClr val="AA7900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81639" tIns="81639" rIns="81639" bIns="81639" anchor="ctr"/>
            <a:lstStyle/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6" name="Cerchio"/>
            <p:cNvSpPr/>
            <p:nvPr/>
          </p:nvSpPr>
          <p:spPr>
            <a:xfrm>
              <a:off x="10597385" y="2878514"/>
              <a:ext cx="379122" cy="276734"/>
            </a:xfrm>
            <a:prstGeom prst="ellipse">
              <a:avLst/>
            </a:prstGeom>
            <a:ln w="25400">
              <a:solidFill>
                <a:srgbClr val="AA7900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81639" tIns="81639" rIns="81639" bIns="81639" anchor="ctr"/>
            <a:lstStyle/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7" name="Cerchio"/>
            <p:cNvSpPr/>
            <p:nvPr/>
          </p:nvSpPr>
          <p:spPr>
            <a:xfrm>
              <a:off x="7041385" y="5913272"/>
              <a:ext cx="379122" cy="276734"/>
            </a:xfrm>
            <a:prstGeom prst="ellipse">
              <a:avLst/>
            </a:prstGeom>
            <a:ln w="25400">
              <a:solidFill>
                <a:srgbClr val="212121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81639" tIns="81639" rIns="81639" bIns="81639" anchor="ctr"/>
            <a:lstStyle/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8" name="Cerchio"/>
            <p:cNvSpPr/>
            <p:nvPr/>
          </p:nvSpPr>
          <p:spPr>
            <a:xfrm>
              <a:off x="5441187" y="5913272"/>
              <a:ext cx="379122" cy="276734"/>
            </a:xfrm>
            <a:prstGeom prst="ellipse">
              <a:avLst/>
            </a:prstGeom>
            <a:ln w="25400">
              <a:solidFill>
                <a:srgbClr val="212121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81639" tIns="81639" rIns="81639" bIns="81639" anchor="ctr"/>
            <a:lstStyle/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9" name="Cerchio"/>
            <p:cNvSpPr/>
            <p:nvPr/>
          </p:nvSpPr>
          <p:spPr>
            <a:xfrm>
              <a:off x="1554985" y="5913272"/>
              <a:ext cx="379122" cy="276734"/>
            </a:xfrm>
            <a:prstGeom prst="ellipse">
              <a:avLst/>
            </a:prstGeom>
            <a:ln w="25400">
              <a:solidFill>
                <a:srgbClr val="212121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81639" tIns="81639" rIns="81639" bIns="81639" anchor="ctr"/>
            <a:lstStyle/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0" name="Cerchio"/>
            <p:cNvSpPr/>
            <p:nvPr/>
          </p:nvSpPr>
          <p:spPr>
            <a:xfrm>
              <a:off x="1554985" y="6505448"/>
              <a:ext cx="379122" cy="276734"/>
            </a:xfrm>
            <a:prstGeom prst="ellipse">
              <a:avLst/>
            </a:prstGeom>
            <a:ln w="25400">
              <a:solidFill>
                <a:srgbClr val="212121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81639" tIns="81639" rIns="81639" bIns="81639" anchor="ctr"/>
            <a:lstStyle/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1" name="Ovale"/>
            <p:cNvSpPr/>
            <p:nvPr/>
          </p:nvSpPr>
          <p:spPr>
            <a:xfrm>
              <a:off x="919984" y="2192714"/>
              <a:ext cx="3020724" cy="2184536"/>
            </a:xfrm>
            <a:prstGeom prst="ellipse">
              <a:avLst/>
            </a:prstGeom>
            <a:ln w="25400">
              <a:solidFill>
                <a:srgbClr val="929292"/>
              </a:solidFill>
              <a:prstDash val="sysDot"/>
              <a:miter lim="400000"/>
            </a:ln>
          </p:spPr>
          <p:txBody>
            <a:bodyPr lIns="81639" tIns="81639" rIns="81639" bIns="81639" anchor="ctr"/>
            <a:lstStyle/>
            <a:p>
              <a:pPr>
                <a:defRPr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7715240" y="4143368"/>
            <a:ext cx="10144196" cy="2714644"/>
            <a:chOff x="554147" y="5216734"/>
            <a:chExt cx="7959749" cy="1297255"/>
          </a:xfrm>
        </p:grpSpPr>
        <p:sp>
          <p:nvSpPr>
            <p:cNvPr id="33" name="Cerchio"/>
            <p:cNvSpPr/>
            <p:nvPr/>
          </p:nvSpPr>
          <p:spPr>
            <a:xfrm>
              <a:off x="554147" y="5216734"/>
              <a:ext cx="189560" cy="184487"/>
            </a:xfrm>
            <a:prstGeom prst="ellipse">
              <a:avLst/>
            </a:prstGeom>
            <a:ln w="38100">
              <a:solidFill>
                <a:srgbClr val="FF4C00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endParaRPr/>
            </a:p>
          </p:txBody>
        </p:sp>
        <p:sp>
          <p:nvSpPr>
            <p:cNvPr id="34" name="Cerchio"/>
            <p:cNvSpPr/>
            <p:nvPr/>
          </p:nvSpPr>
          <p:spPr>
            <a:xfrm>
              <a:off x="554147" y="5539902"/>
              <a:ext cx="189560" cy="184487"/>
            </a:xfrm>
            <a:prstGeom prst="ellipse">
              <a:avLst/>
            </a:prstGeom>
            <a:ln w="38100">
              <a:solidFill>
                <a:srgbClr val="0433FF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endParaRPr/>
            </a:p>
          </p:txBody>
        </p:sp>
        <p:sp>
          <p:nvSpPr>
            <p:cNvPr id="35" name="Cerchio"/>
            <p:cNvSpPr/>
            <p:nvPr/>
          </p:nvSpPr>
          <p:spPr>
            <a:xfrm>
              <a:off x="554147" y="5857402"/>
              <a:ext cx="189560" cy="184487"/>
            </a:xfrm>
            <a:prstGeom prst="ellipse">
              <a:avLst/>
            </a:prstGeom>
            <a:ln w="38100">
              <a:solidFill>
                <a:srgbClr val="00F900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endParaRPr/>
            </a:p>
          </p:txBody>
        </p:sp>
        <p:sp>
          <p:nvSpPr>
            <p:cNvPr id="36" name="Cerchio"/>
            <p:cNvSpPr/>
            <p:nvPr/>
          </p:nvSpPr>
          <p:spPr>
            <a:xfrm>
              <a:off x="554147" y="6174902"/>
              <a:ext cx="189560" cy="184487"/>
            </a:xfrm>
            <a:prstGeom prst="ellipse">
              <a:avLst/>
            </a:prstGeom>
            <a:ln w="38100">
              <a:solidFill>
                <a:srgbClr val="FF32A9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endParaRPr/>
            </a:p>
          </p:txBody>
        </p:sp>
        <p:sp>
          <p:nvSpPr>
            <p:cNvPr id="37" name="Cerchio"/>
            <p:cNvSpPr/>
            <p:nvPr/>
          </p:nvSpPr>
          <p:spPr>
            <a:xfrm>
              <a:off x="4872147" y="5216734"/>
              <a:ext cx="189560" cy="184487"/>
            </a:xfrm>
            <a:prstGeom prst="ellipse">
              <a:avLst/>
            </a:prstGeom>
            <a:ln w="38100">
              <a:solidFill>
                <a:srgbClr val="AA7900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endParaRPr/>
            </a:p>
          </p:txBody>
        </p:sp>
        <p:sp>
          <p:nvSpPr>
            <p:cNvPr id="38" name="journal trauma"/>
            <p:cNvSpPr txBox="1"/>
            <p:nvPr/>
          </p:nvSpPr>
          <p:spPr>
            <a:xfrm>
              <a:off x="792339" y="5216734"/>
              <a:ext cx="1333532" cy="3073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 sz="1200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t>journal trauma</a:t>
              </a:r>
            </a:p>
          </p:txBody>
        </p:sp>
        <p:sp>
          <p:nvSpPr>
            <p:cNvPr id="39" name="presentazione protocollo TM a spoke"/>
            <p:cNvSpPr txBox="1"/>
            <p:nvPr/>
          </p:nvSpPr>
          <p:spPr>
            <a:xfrm>
              <a:off x="792339" y="5544456"/>
              <a:ext cx="3186144" cy="3073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 sz="1200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t>presentazione protocollo TM a spoke</a:t>
              </a:r>
            </a:p>
          </p:txBody>
        </p:sp>
        <p:sp>
          <p:nvSpPr>
            <p:cNvPr id="40" name="corso gestione TM e corso IO e drenaggio toracico"/>
            <p:cNvSpPr txBox="1"/>
            <p:nvPr/>
          </p:nvSpPr>
          <p:spPr>
            <a:xfrm>
              <a:off x="792339" y="5889152"/>
              <a:ext cx="4346111" cy="3073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 sz="1200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t>corso gestione TM e corso IO e drenaggio toracico</a:t>
              </a:r>
            </a:p>
          </p:txBody>
        </p:sp>
        <p:sp>
          <p:nvSpPr>
            <p:cNvPr id="41" name="convegno trauma maxillo facciale"/>
            <p:cNvSpPr txBox="1"/>
            <p:nvPr/>
          </p:nvSpPr>
          <p:spPr>
            <a:xfrm>
              <a:off x="792339" y="6206652"/>
              <a:ext cx="2929416" cy="3073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 sz="1200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t>convegno trauma maxillo facciale</a:t>
              </a:r>
            </a:p>
          </p:txBody>
        </p:sp>
        <p:sp>
          <p:nvSpPr>
            <p:cNvPr id="42" name="presentazione protocollo TC pediatrico"/>
            <p:cNvSpPr txBox="1"/>
            <p:nvPr/>
          </p:nvSpPr>
          <p:spPr>
            <a:xfrm>
              <a:off x="5161139" y="5216734"/>
              <a:ext cx="3352757" cy="3073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 sz="1200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t>presentazione protocollo TC pediatrico</a:t>
              </a:r>
            </a:p>
          </p:txBody>
        </p:sp>
        <p:sp>
          <p:nvSpPr>
            <p:cNvPr id="43" name="Cerchio"/>
            <p:cNvSpPr/>
            <p:nvPr/>
          </p:nvSpPr>
          <p:spPr>
            <a:xfrm>
              <a:off x="4872147" y="5512706"/>
              <a:ext cx="189560" cy="184487"/>
            </a:xfrm>
            <a:prstGeom prst="ellipse">
              <a:avLst/>
            </a:prstGeom>
            <a:ln w="38100">
              <a:solidFill>
                <a:srgbClr val="212121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8" tIns="45718" rIns="45718" bIns="45718" anchor="ctr"/>
            <a:lstStyle/>
            <a:p>
              <a:endParaRPr/>
            </a:p>
          </p:txBody>
        </p:sp>
        <p:sp>
          <p:nvSpPr>
            <p:cNvPr id="44" name="revisione protocollo vers. 2019.1"/>
            <p:cNvSpPr txBox="1"/>
            <p:nvPr/>
          </p:nvSpPr>
          <p:spPr>
            <a:xfrm>
              <a:off x="5161139" y="5544456"/>
              <a:ext cx="2831263" cy="3073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 sz="1200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t>revisione protocollo vers. 2019.1</a:t>
              </a:r>
            </a:p>
          </p:txBody>
        </p:sp>
      </p:grpSp>
      <p:sp>
        <p:nvSpPr>
          <p:cNvPr id="45" name="CasellaDiTesto 44"/>
          <p:cNvSpPr txBox="1"/>
          <p:nvPr/>
        </p:nvSpPr>
        <p:spPr>
          <a:xfrm>
            <a:off x="785754" y="5286376"/>
            <a:ext cx="5357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solidFill>
                  <a:srgbClr val="008000"/>
                </a:solidFill>
              </a:rPr>
              <a:t>Il mantenimento di adeguati standard qualitativi passa per la formazione del personale e per la condivisioni delle informazioni e dei risultati che devono essere misurati e confrontati</a:t>
            </a:r>
            <a:endParaRPr lang="it-IT" sz="2800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chermata 2019-02-12 alle 18.09.45.png" descr="Schermata 2019-02-12 alle 18.09.4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30214" y="3500426"/>
            <a:ext cx="4764770" cy="5339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9488" y="5357814"/>
            <a:ext cx="6076350" cy="429641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asellaDiTesto 19"/>
          <p:cNvSpPr txBox="1"/>
          <p:nvPr/>
        </p:nvSpPr>
        <p:spPr>
          <a:xfrm>
            <a:off x="14644726" y="8858276"/>
            <a:ext cx="1928829" cy="369328"/>
          </a:xfrm>
          <a:prstGeom prst="rect">
            <a:avLst/>
          </a:prstGeom>
          <a:ln w="12700">
            <a:solidFill>
              <a:schemeClr val="tx2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26267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>
                <a:solidFill>
                  <a:schemeClr val="tx2"/>
                </a:solidFill>
              </a:rPr>
              <a:t>Anno 2018</a:t>
            </a:r>
          </a:p>
        </p:txBody>
      </p:sp>
      <p:sp>
        <p:nvSpPr>
          <p:cNvPr id="11" name="CasellaDiTesto 19"/>
          <p:cNvSpPr txBox="1"/>
          <p:nvPr/>
        </p:nvSpPr>
        <p:spPr>
          <a:xfrm>
            <a:off x="9501190" y="9644094"/>
            <a:ext cx="1928829" cy="369328"/>
          </a:xfrm>
          <a:prstGeom prst="rect">
            <a:avLst/>
          </a:prstGeom>
          <a:ln w="12700">
            <a:solidFill>
              <a:schemeClr val="tx2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solidFill>
                  <a:srgbClr val="26267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>
                <a:solidFill>
                  <a:schemeClr val="tx2"/>
                </a:solidFill>
              </a:rPr>
              <a:t>Anno </a:t>
            </a:r>
            <a:r>
              <a:rPr smtClean="0">
                <a:solidFill>
                  <a:schemeClr val="tx2"/>
                </a:solidFill>
              </a:rPr>
              <a:t>201</a:t>
            </a:r>
            <a:r>
              <a:rPr lang="it-IT" dirty="0" smtClean="0">
                <a:solidFill>
                  <a:schemeClr val="tx2"/>
                </a:solidFill>
              </a:rPr>
              <a:t>7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9677400" y="1104900"/>
            <a:ext cx="8458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 smtClean="0">
                <a:solidFill>
                  <a:srgbClr val="F6F6EC"/>
                </a:solidFill>
              </a:rPr>
              <a:t>Necessità di misurazione dei risultati e di confronto</a:t>
            </a:r>
          </a:p>
          <a:p>
            <a:pPr algn="ctr"/>
            <a:r>
              <a:rPr lang="it-IT" sz="4400" i="1" dirty="0" smtClean="0">
                <a:solidFill>
                  <a:srgbClr val="F6F6EC"/>
                </a:solidFill>
              </a:rPr>
              <a:t>(</a:t>
            </a:r>
            <a:r>
              <a:rPr lang="it-IT" sz="4400" i="1" dirty="0" err="1" smtClean="0">
                <a:solidFill>
                  <a:srgbClr val="F6F6EC"/>
                </a:solidFill>
              </a:rPr>
              <a:t>GiViTi</a:t>
            </a:r>
            <a:r>
              <a:rPr lang="it-IT" sz="4400" i="1" dirty="0" smtClean="0">
                <a:solidFill>
                  <a:srgbClr val="F6F6EC"/>
                </a:solidFill>
              </a:rPr>
              <a:t>)</a:t>
            </a:r>
          </a:p>
        </p:txBody>
      </p:sp>
      <p:cxnSp>
        <p:nvCxnSpPr>
          <p:cNvPr id="17" name="Connettore 2 16"/>
          <p:cNvCxnSpPr/>
          <p:nvPr/>
        </p:nvCxnSpPr>
        <p:spPr>
          <a:xfrm>
            <a:off x="6857984" y="6786574"/>
            <a:ext cx="2357454" cy="121444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13001652" y="5429252"/>
            <a:ext cx="2562240" cy="121444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928630" y="5429252"/>
            <a:ext cx="45005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solidFill>
                  <a:srgbClr val="008000"/>
                </a:solidFill>
              </a:rPr>
              <a:t>La linea rossa all’interno del grafico indica una mortalità che rispetta le attese in base alle condizioni del paziente e rispetto ad altre Terapie Intensive  italiane </a:t>
            </a:r>
            <a:endParaRPr lang="it-IT" sz="2800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0" y="0"/>
            <a:ext cx="18288000" cy="3781425"/>
            <a:chOff x="0" y="0"/>
            <a:chExt cx="18288000" cy="3781425"/>
          </a:xfrm>
        </p:grpSpPr>
        <p:sp>
          <p:nvSpPr>
            <p:cNvPr id="13" name="Rettangolo 12"/>
            <p:cNvSpPr/>
            <p:nvPr/>
          </p:nvSpPr>
          <p:spPr>
            <a:xfrm>
              <a:off x="9448800" y="0"/>
              <a:ext cx="8839200" cy="3771900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" name="Picture 4" descr="Risultati immagini per pronto soccorso vares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505950" cy="3781425"/>
            </a:xfrm>
            <a:prstGeom prst="rect">
              <a:avLst/>
            </a:prstGeom>
            <a:noFill/>
          </p:spPr>
        </p:pic>
      </p:grpSp>
      <p:sp>
        <p:nvSpPr>
          <p:cNvPr id="3" name="Rettangolo 2"/>
          <p:cNvSpPr/>
          <p:nvPr/>
        </p:nvSpPr>
        <p:spPr>
          <a:xfrm>
            <a:off x="9448800" y="0"/>
            <a:ext cx="8839200" cy="37719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4844" y="4357682"/>
            <a:ext cx="11937638" cy="50292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asellaDiTesto 6"/>
          <p:cNvSpPr txBox="1"/>
          <p:nvPr/>
        </p:nvSpPr>
        <p:spPr>
          <a:xfrm>
            <a:off x="928630" y="5429252"/>
            <a:ext cx="4500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solidFill>
                  <a:srgbClr val="008000"/>
                </a:solidFill>
              </a:rPr>
              <a:t>Dal mese di novembre 2018 il nostro CTS partecipa al programma regionale di raccolta e confronto dati su pazienti traumatizzati</a:t>
            </a:r>
            <a:endParaRPr lang="it-IT" sz="2800" b="1" i="1" dirty="0">
              <a:solidFill>
                <a:srgbClr val="008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77400" y="1104900"/>
            <a:ext cx="8458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 smtClean="0">
                <a:solidFill>
                  <a:srgbClr val="F6F6EC"/>
                </a:solidFill>
              </a:rPr>
              <a:t>Necessità di misurazione dei risultati e di confronto</a:t>
            </a:r>
          </a:p>
          <a:p>
            <a:pPr algn="ctr"/>
            <a:r>
              <a:rPr lang="it-IT" sz="4400" i="1" dirty="0" smtClean="0">
                <a:solidFill>
                  <a:srgbClr val="F6F6EC"/>
                </a:solidFill>
              </a:rPr>
              <a:t>(Registro Traumi Regionali)</a:t>
            </a:r>
          </a:p>
          <a:p>
            <a:pPr algn="ctr"/>
            <a:endParaRPr lang="it-IT" sz="4400" dirty="0" smtClean="0">
              <a:solidFill>
                <a:srgbClr val="F6F6EC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 rot="185202">
            <a:off x="4142937" y="1612230"/>
            <a:ext cx="1140631" cy="133967"/>
          </a:xfrm>
          <a:prstGeom prst="rect">
            <a:avLst/>
          </a:prstGeom>
          <a:solidFill>
            <a:schemeClr val="accent2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Immagine 17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rcRect l="25175"/>
          <a:stretch>
            <a:fillRect/>
          </a:stretch>
        </p:blipFill>
        <p:spPr bwMode="auto">
          <a:xfrm>
            <a:off x="1" y="0"/>
            <a:ext cx="9001126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Immagine 18"/>
          <p:cNvPicPr>
            <a:picLocks noChangeAspect="1"/>
          </p:cNvPicPr>
          <p:nvPr/>
        </p:nvPicPr>
        <p:blipFill>
          <a:blip r:embed="rId3">
            <a:lum bright="40000" contrast="-70000"/>
          </a:blip>
          <a:srcRect t="10101" r="13477" b="6117"/>
          <a:stretch>
            <a:fillRect/>
          </a:stretch>
        </p:blipFill>
        <p:spPr bwMode="auto">
          <a:xfrm>
            <a:off x="8928100" y="0"/>
            <a:ext cx="9359900" cy="525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magine 16"/>
          <p:cNvPicPr>
            <a:picLocks noChangeAspect="1"/>
          </p:cNvPicPr>
          <p:nvPr/>
        </p:nvPicPr>
        <p:blipFill>
          <a:blip r:embed="rId4">
            <a:lum bright="20000" contrast="-60000"/>
          </a:blip>
          <a:srcRect l="4964" r="2252" b="5768"/>
          <a:stretch>
            <a:fillRect/>
          </a:stretch>
        </p:blipFill>
        <p:spPr bwMode="auto">
          <a:xfrm>
            <a:off x="0" y="5183982"/>
            <a:ext cx="1087437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magine 2"/>
          <p:cNvPicPr>
            <a:picLocks noChangeAspect="1"/>
          </p:cNvPicPr>
          <p:nvPr/>
        </p:nvPicPr>
        <p:blipFill>
          <a:blip r:embed="rId5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9864727" y="5162550"/>
            <a:ext cx="8423274" cy="516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4177" y="3955258"/>
            <a:ext cx="14979650" cy="4370427"/>
          </a:xfrm>
        </p:spPr>
        <p:txBody>
          <a:bodyPr/>
          <a:lstStyle/>
          <a:p>
            <a:r>
              <a:rPr lang="it-IT" sz="7100" b="1" dirty="0">
                <a:solidFill>
                  <a:srgbClr val="CC0000"/>
                </a:solidFill>
              </a:rPr>
              <a:t>MASTER </a:t>
            </a:r>
            <a:r>
              <a:rPr lang="it-IT" sz="7100" b="1" dirty="0" err="1">
                <a:solidFill>
                  <a:srgbClr val="CC0000"/>
                </a:solidFill>
              </a:rPr>
              <a:t>DI</a:t>
            </a:r>
            <a:r>
              <a:rPr lang="it-IT" sz="7100" b="1" dirty="0">
                <a:solidFill>
                  <a:srgbClr val="CC0000"/>
                </a:solidFill>
              </a:rPr>
              <a:t> II LIVELLO</a:t>
            </a:r>
            <a:r>
              <a:rPr lang="it-IT" sz="7100" b="1" dirty="0"/>
              <a:t/>
            </a:r>
            <a:br>
              <a:rPr lang="it-IT" sz="7100" b="1" dirty="0"/>
            </a:br>
            <a:r>
              <a:rPr lang="it-IT" sz="7100" b="1" dirty="0"/>
              <a:t>TRAUMA MANAGEMENT AND ACUTE CARE SURGERY</a:t>
            </a:r>
            <a:br>
              <a:rPr lang="it-IT" sz="7100" b="1" dirty="0"/>
            </a:br>
            <a:endParaRPr lang="it-IT" sz="71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06700" y="7309510"/>
            <a:ext cx="12801600" cy="1477328"/>
          </a:xfrm>
        </p:spPr>
        <p:txBody>
          <a:bodyPr/>
          <a:lstStyle/>
          <a:p>
            <a:r>
              <a:rPr lang="it-IT" b="1" dirty="0"/>
              <a:t>Prof. Giulio </a:t>
            </a:r>
            <a:r>
              <a:rPr lang="it-IT" b="1" dirty="0" err="1"/>
              <a:t>Carcano</a:t>
            </a:r>
            <a:endParaRPr lang="it-IT" b="1" dirty="0"/>
          </a:p>
          <a:p>
            <a:r>
              <a:rPr lang="it-IT" b="1" dirty="0"/>
              <a:t>Prof. Osvaldo Chiara</a:t>
            </a:r>
          </a:p>
          <a:p>
            <a:r>
              <a:rPr lang="it-IT" b="1" dirty="0"/>
              <a:t>Prof. Gian Carlo Avanzi</a:t>
            </a:r>
          </a:p>
        </p:txBody>
      </p:sp>
      <p:pic>
        <p:nvPicPr>
          <p:cNvPr id="2052" name="Immagine 2" descr="ATENEO-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20951" y="278607"/>
            <a:ext cx="547052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magine 2" descr="Sigillo+parole_nero_DEF_es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3577" y="283370"/>
            <a:ext cx="7486650" cy="135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Immagine 1" descr="Home"/>
          <p:cNvPicPr>
            <a:picLocks noChangeAspect="1" noChangeArrowheads="1"/>
          </p:cNvPicPr>
          <p:nvPr/>
        </p:nvPicPr>
        <p:blipFill>
          <a:blip r:embed="rId8">
            <a:lum contrast="6000"/>
          </a:blip>
          <a:srcRect/>
          <a:stretch>
            <a:fillRect/>
          </a:stretch>
        </p:blipFill>
        <p:spPr bwMode="auto">
          <a:xfrm>
            <a:off x="2520950" y="1688307"/>
            <a:ext cx="13249276" cy="123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o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70"/>
            <a:ext cx="12430148" cy="764383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9677400" y="14097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La cause di trauma maggiore</a:t>
            </a:r>
          </a:p>
          <a:p>
            <a:pPr algn="ctr"/>
            <a:r>
              <a:rPr lang="it-IT" sz="36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Dati PS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9677400" y="672286"/>
            <a:ext cx="8229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Decreto di Regione Lombardia </a:t>
            </a:r>
            <a:br>
              <a:rPr lang="it-IT" sz="36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</a:br>
            <a:r>
              <a:rPr lang="it-IT" sz="36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n. 8531 del 1.10.2012 </a:t>
            </a:r>
          </a:p>
          <a:p>
            <a:pPr algn="ctr"/>
            <a:r>
              <a:rPr lang="it-IT" sz="8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it-IT" sz="8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</a:br>
            <a:r>
              <a:rPr lang="it-IT" sz="28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Determinazioni in merito all’organizzazione di un sistema integrato per l’assistenza al Trauma maggiore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-533400" y="3924300"/>
            <a:ext cx="11582400" cy="2380138"/>
          </a:xfrm>
          <a:prstGeom prst="rect">
            <a:avLst/>
          </a:prstGeom>
        </p:spPr>
        <p:txBody>
          <a:bodyPr vert="horz" wrap="square" lIns="0" tIns="246379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4000" dirty="0" smtClean="0">
                <a:latin typeface="Arial Narrow" pitchFamily="34" charset="0"/>
                <a:cs typeface="Arial" pitchFamily="34" charset="0"/>
              </a:rPr>
              <a:t>In Regione Lombardia </a:t>
            </a:r>
            <a:r>
              <a:rPr lang="it-IT" sz="4000" b="1" dirty="0" smtClean="0">
                <a:solidFill>
                  <a:srgbClr val="008000"/>
                </a:solidFill>
                <a:latin typeface="Arial Narrow" pitchFamily="34" charset="0"/>
                <a:cs typeface="Arial" pitchFamily="34" charset="0"/>
              </a:rPr>
              <a:t>il SIAT </a:t>
            </a:r>
          </a:p>
          <a:p>
            <a:pPr marL="12700" algn="ctr">
              <a:spcBef>
                <a:spcPts val="100"/>
              </a:spcBef>
            </a:pPr>
            <a:r>
              <a:rPr lang="it-IT" sz="4000" dirty="0" smtClean="0">
                <a:latin typeface="Arial Narrow" pitchFamily="34" charset="0"/>
                <a:cs typeface="Arial" pitchFamily="34" charset="0"/>
              </a:rPr>
              <a:t>(Sistema Integrato per l’Assistenza al Trauma Maggiore) </a:t>
            </a:r>
          </a:p>
          <a:p>
            <a:pPr marL="12700" algn="ctr">
              <a:spcBef>
                <a:spcPts val="100"/>
              </a:spcBef>
            </a:pPr>
            <a:r>
              <a:rPr lang="it-IT" sz="4000" dirty="0" smtClean="0">
                <a:latin typeface="Arial Narrow" pitchFamily="34" charset="0"/>
                <a:cs typeface="Arial" pitchFamily="34" charset="0"/>
              </a:rPr>
              <a:t>si articola in:</a:t>
            </a:r>
          </a:p>
          <a:p>
            <a:pPr marL="12700" algn="ctr">
              <a:spcBef>
                <a:spcPts val="100"/>
              </a:spcBef>
            </a:pPr>
            <a:endParaRPr lang="it-IT" sz="1600" dirty="0" smtClean="0">
              <a:solidFill>
                <a:srgbClr val="008000"/>
              </a:solidFill>
              <a:latin typeface="Arial Black"/>
              <a:cs typeface="Arial Black"/>
            </a:endParaRPr>
          </a:p>
        </p:txBody>
      </p:sp>
      <p:pic>
        <p:nvPicPr>
          <p:cNvPr id="34818" name="Picture 2" descr="Risultati immagini per siat lombar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67479" y="3924300"/>
            <a:ext cx="7344321" cy="6286500"/>
          </a:xfrm>
          <a:prstGeom prst="rect">
            <a:avLst/>
          </a:prstGeom>
          <a:noFill/>
        </p:spPr>
      </p:pic>
      <p:grpSp>
        <p:nvGrpSpPr>
          <p:cNvPr id="17" name="Gruppo 16"/>
          <p:cNvGrpSpPr/>
          <p:nvPr/>
        </p:nvGrpSpPr>
        <p:grpSpPr>
          <a:xfrm>
            <a:off x="1981200" y="6362700"/>
            <a:ext cx="7239000" cy="3276600"/>
            <a:chOff x="9372600" y="6286500"/>
            <a:chExt cx="7239000" cy="3276600"/>
          </a:xfrm>
        </p:grpSpPr>
        <p:sp>
          <p:nvSpPr>
            <p:cNvPr id="10" name="Rettangolo 9"/>
            <p:cNvSpPr/>
            <p:nvPr/>
          </p:nvSpPr>
          <p:spPr>
            <a:xfrm>
              <a:off x="9753600" y="6301413"/>
              <a:ext cx="6858000" cy="3185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>
                <a:spcBef>
                  <a:spcPts val="100"/>
                </a:spcBef>
                <a:buFont typeface="Arial" pitchFamily="34" charset="0"/>
                <a:buChar char="•"/>
              </a:pPr>
              <a:r>
                <a:rPr lang="it-IT" sz="2800" dirty="0" smtClean="0">
                  <a:latin typeface="Arial Black"/>
                  <a:cs typeface="Arial Black"/>
                </a:rPr>
                <a:t> </a:t>
              </a:r>
              <a:r>
                <a:rPr lang="it-IT" sz="2800" b="1" dirty="0" smtClean="0">
                  <a:latin typeface="Arial Narrow" pitchFamily="34" charset="0"/>
                  <a:cs typeface="Arial Black"/>
                </a:rPr>
                <a:t>Centri Traumi di Alta Specializzazione (CTS) </a:t>
              </a:r>
            </a:p>
            <a:p>
              <a:pPr marL="12700">
                <a:spcBef>
                  <a:spcPts val="100"/>
                </a:spcBef>
              </a:pPr>
              <a:r>
                <a:rPr lang="it-IT" sz="2800" b="1" dirty="0" smtClean="0">
                  <a:latin typeface="Arial Narrow" pitchFamily="34" charset="0"/>
                  <a:cs typeface="Arial Black"/>
                </a:rPr>
                <a:t> </a:t>
              </a:r>
            </a:p>
            <a:p>
              <a:pPr marL="12700">
                <a:spcBef>
                  <a:spcPts val="100"/>
                </a:spcBef>
                <a:buFont typeface="Arial" pitchFamily="34" charset="0"/>
                <a:buChar char="•"/>
              </a:pPr>
              <a:r>
                <a:rPr lang="it-IT" sz="2800" b="1" dirty="0" smtClean="0">
                  <a:latin typeface="Arial Narrow" pitchFamily="34" charset="0"/>
                  <a:cs typeface="Arial Black"/>
                </a:rPr>
                <a:t> Centri Traumi di Zona (CTZ) con NCH</a:t>
              </a:r>
            </a:p>
            <a:p>
              <a:pPr marL="12700">
                <a:spcBef>
                  <a:spcPts val="100"/>
                </a:spcBef>
                <a:buFont typeface="Arial" pitchFamily="34" charset="0"/>
                <a:buChar char="•"/>
              </a:pPr>
              <a:endParaRPr lang="it-IT" sz="2800" b="1" dirty="0" smtClean="0">
                <a:latin typeface="Arial Narrow" pitchFamily="34" charset="0"/>
                <a:cs typeface="Arial Black"/>
              </a:endParaRPr>
            </a:p>
            <a:p>
              <a:pPr marL="12700">
                <a:spcBef>
                  <a:spcPts val="100"/>
                </a:spcBef>
                <a:buFont typeface="Arial" pitchFamily="34" charset="0"/>
                <a:buChar char="•"/>
              </a:pPr>
              <a:r>
                <a:rPr lang="it-IT" sz="2800" b="1" dirty="0" smtClean="0">
                  <a:latin typeface="Arial Narrow" pitchFamily="34" charset="0"/>
                  <a:cs typeface="Arial Black"/>
                </a:rPr>
                <a:t> Centri Traumi di Zona (CTZ) senza NCH</a:t>
              </a:r>
            </a:p>
            <a:p>
              <a:pPr marL="12700">
                <a:spcBef>
                  <a:spcPts val="100"/>
                </a:spcBef>
              </a:pPr>
              <a:r>
                <a:rPr lang="it-IT" sz="2800" b="1" dirty="0" smtClean="0">
                  <a:latin typeface="Arial Narrow" pitchFamily="34" charset="0"/>
                  <a:cs typeface="Arial Black"/>
                </a:rPr>
                <a:t> </a:t>
              </a:r>
            </a:p>
            <a:p>
              <a:pPr marL="12700">
                <a:spcBef>
                  <a:spcPts val="100"/>
                </a:spcBef>
                <a:buFont typeface="Arial" pitchFamily="34" charset="0"/>
                <a:buChar char="•"/>
              </a:pPr>
              <a:r>
                <a:rPr lang="it-IT" sz="2800" b="1" dirty="0" smtClean="0">
                  <a:latin typeface="Arial Narrow" pitchFamily="34" charset="0"/>
                  <a:cs typeface="Arial Black"/>
                </a:rPr>
                <a:t> Pronto Soccorso per Traumi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9372600" y="6286500"/>
              <a:ext cx="609600" cy="609600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/>
            <p:cNvSpPr/>
            <p:nvPr/>
          </p:nvSpPr>
          <p:spPr>
            <a:xfrm>
              <a:off x="9372600" y="71247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9372600" y="8039100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9372600" y="8953500"/>
              <a:ext cx="609600" cy="609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9677400" y="14097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La funzione del SIAT</a:t>
            </a:r>
          </a:p>
        </p:txBody>
      </p:sp>
      <p:sp>
        <p:nvSpPr>
          <p:cNvPr id="12" name="object 9"/>
          <p:cNvSpPr txBox="1"/>
          <p:nvPr/>
        </p:nvSpPr>
        <p:spPr>
          <a:xfrm>
            <a:off x="0" y="4991100"/>
            <a:ext cx="18288000" cy="2296783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527050" indent="-514350" algn="ctr">
              <a:spcBef>
                <a:spcPts val="100"/>
              </a:spcBef>
            </a:pPr>
            <a:r>
              <a:rPr lang="it-IT" sz="4800" b="1" dirty="0" smtClean="0">
                <a:latin typeface="Arial Narrow" pitchFamily="34" charset="0"/>
                <a:cs typeface="Arial Black"/>
              </a:rPr>
              <a:t>Il SIAT offre un percorso che </a:t>
            </a:r>
          </a:p>
          <a:p>
            <a:pPr marL="527050" indent="-514350" algn="ctr">
              <a:spcBef>
                <a:spcPts val="100"/>
              </a:spcBef>
            </a:pPr>
            <a:r>
              <a:rPr lang="it-IT" sz="4800" b="1" dirty="0" smtClean="0">
                <a:latin typeface="Arial Narrow" pitchFamily="34" charset="0"/>
                <a:cs typeface="Arial Black"/>
              </a:rPr>
              <a:t>ottimizza i tempi e le strategie di intervento </a:t>
            </a:r>
          </a:p>
          <a:p>
            <a:pPr marL="527050" indent="-514350" algn="ctr">
              <a:spcBef>
                <a:spcPts val="100"/>
              </a:spcBef>
            </a:pPr>
            <a:r>
              <a:rPr lang="it-IT" sz="4800" b="1" dirty="0" smtClean="0">
                <a:latin typeface="Arial Narrow" pitchFamily="34" charset="0"/>
                <a:cs typeface="Arial Black"/>
              </a:rPr>
              <a:t>per garantire il trattamento più idoneo per ogni paziente traumatizzato.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9677400" y="14097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L’articolazione del SIAT sul territorio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714712" y="4571996"/>
            <a:ext cx="11620552" cy="4180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4000" b="1" dirty="0" smtClean="0">
                <a:solidFill>
                  <a:srgbClr val="008000"/>
                </a:solidFill>
                <a:latin typeface="Arial Narrow" pitchFamily="34" charset="0"/>
                <a:cs typeface="Arial Black"/>
              </a:rPr>
              <a:t>I punti chiave del SIAT</a:t>
            </a:r>
          </a:p>
          <a:p>
            <a:pPr marL="12700">
              <a:spcBef>
                <a:spcPts val="100"/>
              </a:spcBef>
            </a:pPr>
            <a:endParaRPr lang="it-IT" sz="3200" b="1" dirty="0" smtClean="0">
              <a:latin typeface="Arial Narrow" pitchFamily="34" charset="0"/>
              <a:cs typeface="Arial Black"/>
            </a:endParaRPr>
          </a:p>
          <a:p>
            <a:pPr marL="527050" indent="-514350">
              <a:spcBef>
                <a:spcPts val="100"/>
              </a:spcBef>
              <a:buFont typeface="+mj-lt"/>
              <a:buAutoNum type="arabicPeriod"/>
            </a:pPr>
            <a:r>
              <a:rPr lang="it-IT" sz="3200" b="1" dirty="0" smtClean="0">
                <a:latin typeface="Arial Narrow" pitchFamily="34" charset="0"/>
                <a:cs typeface="Arial Black"/>
              </a:rPr>
              <a:t>Articolazione delle aree di competenza dei Centri Trauma</a:t>
            </a:r>
          </a:p>
          <a:p>
            <a:pPr marL="527050" indent="-514350">
              <a:spcBef>
                <a:spcPts val="100"/>
              </a:spcBef>
              <a:buFont typeface="+mj-lt"/>
              <a:buAutoNum type="arabicPeriod"/>
            </a:pPr>
            <a:endParaRPr lang="it-IT" sz="900" b="1" dirty="0" smtClean="0">
              <a:latin typeface="Arial Narrow" pitchFamily="34" charset="0"/>
              <a:cs typeface="Arial Black"/>
            </a:endParaRPr>
          </a:p>
          <a:p>
            <a:pPr marL="527050" indent="-514350">
              <a:spcBef>
                <a:spcPts val="100"/>
              </a:spcBef>
              <a:buFont typeface="+mj-lt"/>
              <a:buAutoNum type="arabicPeriod"/>
            </a:pPr>
            <a:r>
              <a:rPr lang="it-IT" sz="3200" b="1" dirty="0" smtClean="0">
                <a:latin typeface="Arial Narrow" pitchFamily="34" charset="0"/>
                <a:cs typeface="Arial Black"/>
              </a:rPr>
              <a:t>Regole di funzionamento della rete (accoglimento dei pazienti e back </a:t>
            </a:r>
            <a:r>
              <a:rPr lang="it-IT" sz="3200" b="1" dirty="0" err="1" smtClean="0">
                <a:latin typeface="Arial Narrow" pitchFamily="34" charset="0"/>
                <a:cs typeface="Arial Black"/>
              </a:rPr>
              <a:t>transport</a:t>
            </a:r>
            <a:r>
              <a:rPr lang="it-IT" sz="3200" b="1" dirty="0" smtClean="0">
                <a:latin typeface="Arial Narrow" pitchFamily="34" charset="0"/>
                <a:cs typeface="Arial Black"/>
              </a:rPr>
              <a:t>)</a:t>
            </a:r>
          </a:p>
          <a:p>
            <a:pPr marL="527050" indent="-514350">
              <a:spcBef>
                <a:spcPts val="100"/>
              </a:spcBef>
              <a:buFont typeface="+mj-lt"/>
              <a:buAutoNum type="arabicPeriod"/>
            </a:pPr>
            <a:endParaRPr lang="it-IT" sz="900" b="1" dirty="0" smtClean="0">
              <a:latin typeface="Arial Narrow" pitchFamily="34" charset="0"/>
              <a:cs typeface="Arial Black"/>
            </a:endParaRPr>
          </a:p>
          <a:p>
            <a:pPr marL="527050" indent="-514350">
              <a:spcBef>
                <a:spcPts val="100"/>
              </a:spcBef>
              <a:buFont typeface="+mj-lt"/>
              <a:buAutoNum type="arabicPeriod"/>
            </a:pPr>
            <a:r>
              <a:rPr lang="it-IT" sz="3200" b="1" dirty="0" smtClean="0">
                <a:latin typeface="Arial Narrow" pitchFamily="34" charset="0"/>
                <a:cs typeface="Arial Black"/>
              </a:rPr>
              <a:t>Protocolli extra e </a:t>
            </a:r>
            <a:r>
              <a:rPr lang="it-IT" sz="3200" b="1" dirty="0" err="1" smtClean="0">
                <a:latin typeface="Arial Narrow" pitchFamily="34" charset="0"/>
                <a:cs typeface="Arial Black"/>
              </a:rPr>
              <a:t>intra-ospedalieri</a:t>
            </a:r>
            <a:r>
              <a:rPr lang="it-IT" sz="3200" b="1" dirty="0" smtClean="0">
                <a:latin typeface="Arial Narrow" pitchFamily="34" charset="0"/>
                <a:cs typeface="Arial Black"/>
              </a:rPr>
              <a:t> (Trauma Team)</a:t>
            </a:r>
          </a:p>
          <a:p>
            <a:pPr marL="527050" indent="-514350">
              <a:spcBef>
                <a:spcPts val="100"/>
              </a:spcBef>
              <a:buFont typeface="+mj-lt"/>
              <a:buAutoNum type="arabicPeriod"/>
            </a:pPr>
            <a:endParaRPr lang="it-IT" sz="900" b="1" dirty="0" smtClean="0">
              <a:latin typeface="Arial Narrow" pitchFamily="34" charset="0"/>
              <a:cs typeface="Arial Black"/>
            </a:endParaRPr>
          </a:p>
          <a:p>
            <a:pPr marL="527050" indent="-514350">
              <a:spcBef>
                <a:spcPts val="100"/>
              </a:spcBef>
              <a:buFont typeface="+mj-lt"/>
              <a:buAutoNum type="arabicPeriod"/>
            </a:pPr>
            <a:r>
              <a:rPr lang="it-IT" sz="3200" b="1" dirty="0" smtClean="0">
                <a:latin typeface="Arial Narrow" pitchFamily="34" charset="0"/>
                <a:cs typeface="Arial Black"/>
              </a:rPr>
              <a:t>Indicatori per il monitoraggio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9677400" y="672286"/>
            <a:ext cx="8229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Gazzetta Ufficiale </a:t>
            </a:r>
            <a:br>
              <a:rPr lang="it-IT" sz="36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</a:br>
            <a:r>
              <a:rPr lang="it-IT" sz="36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n. 146 del 24.06.2002 </a:t>
            </a:r>
          </a:p>
          <a:p>
            <a:pPr algn="ctr"/>
            <a:r>
              <a:rPr lang="it-IT" sz="8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it-IT" sz="8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</a:br>
            <a:r>
              <a:rPr lang="it-IT" sz="36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Linee Guida per la realizzazione di un sistema integrato di assistenza ai pazienti traumatizzati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2133600" y="4838700"/>
            <a:ext cx="12354361" cy="4038600"/>
            <a:chOff x="0" y="4686300"/>
            <a:chExt cx="12354361" cy="4038600"/>
          </a:xfrm>
        </p:grpSpPr>
        <p:pic>
          <p:nvPicPr>
            <p:cNvPr id="8" name="Schermata 2019-02-18 alle 23.03.25.png" descr="Schermata 2019-02-18 alle 23.03.25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4686300"/>
              <a:ext cx="12354361" cy="403860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9" name="Linea"/>
            <p:cNvSpPr/>
            <p:nvPr/>
          </p:nvSpPr>
          <p:spPr>
            <a:xfrm>
              <a:off x="1143000" y="5219700"/>
              <a:ext cx="7848600" cy="45719"/>
            </a:xfrm>
            <a:prstGeom prst="line">
              <a:avLst/>
            </a:prstGeom>
            <a:ln w="38100">
              <a:solidFill>
                <a:srgbClr val="FF2600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8" tIns="45718" rIns="45718" bIns="45718"/>
            <a:lstStyle/>
            <a:p>
              <a:endParaRPr/>
            </a:p>
          </p:txBody>
        </p:sp>
        <p:sp>
          <p:nvSpPr>
            <p:cNvPr id="10" name="Linea"/>
            <p:cNvSpPr/>
            <p:nvPr/>
          </p:nvSpPr>
          <p:spPr>
            <a:xfrm>
              <a:off x="9372600" y="6896100"/>
              <a:ext cx="2590800" cy="45719"/>
            </a:xfrm>
            <a:prstGeom prst="line">
              <a:avLst/>
            </a:prstGeom>
            <a:ln w="38100">
              <a:solidFill>
                <a:srgbClr val="FF2600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8" tIns="45718" rIns="45718" bIns="45718"/>
            <a:lstStyle/>
            <a:p>
              <a:endParaRPr/>
            </a:p>
          </p:txBody>
        </p:sp>
        <p:sp>
          <p:nvSpPr>
            <p:cNvPr id="11" name="Linea"/>
            <p:cNvSpPr/>
            <p:nvPr/>
          </p:nvSpPr>
          <p:spPr>
            <a:xfrm>
              <a:off x="3810000" y="7764781"/>
              <a:ext cx="8077200" cy="45719"/>
            </a:xfrm>
            <a:prstGeom prst="line">
              <a:avLst/>
            </a:prstGeom>
            <a:ln w="38100">
              <a:solidFill>
                <a:srgbClr val="FF2600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8" tIns="45718" rIns="45718" bIns="45718"/>
            <a:lstStyle/>
            <a:p>
              <a:endParaRPr/>
            </a:p>
          </p:txBody>
        </p:sp>
        <p:sp>
          <p:nvSpPr>
            <p:cNvPr id="12" name="Linea"/>
            <p:cNvSpPr/>
            <p:nvPr/>
          </p:nvSpPr>
          <p:spPr>
            <a:xfrm flipV="1">
              <a:off x="533400" y="7353300"/>
              <a:ext cx="10058400" cy="76200"/>
            </a:xfrm>
            <a:prstGeom prst="line">
              <a:avLst/>
            </a:prstGeom>
            <a:ln w="38100">
              <a:solidFill>
                <a:srgbClr val="FF2600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8" tIns="45718" rIns="45718" bIns="45718"/>
            <a:lstStyle/>
            <a:p>
              <a:endParaRPr/>
            </a:p>
          </p:txBody>
        </p:sp>
        <p:sp>
          <p:nvSpPr>
            <p:cNvPr id="13" name="Linea"/>
            <p:cNvSpPr/>
            <p:nvPr/>
          </p:nvSpPr>
          <p:spPr>
            <a:xfrm flipV="1">
              <a:off x="533400" y="8191500"/>
              <a:ext cx="5257800" cy="76200"/>
            </a:xfrm>
            <a:prstGeom prst="line">
              <a:avLst/>
            </a:prstGeom>
            <a:ln w="38100">
              <a:solidFill>
                <a:srgbClr val="FF2600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45718" tIns="45718" rIns="45718" bIns="45718"/>
            <a:lstStyle/>
            <a:p>
              <a:endParaRPr/>
            </a:p>
          </p:txBody>
        </p:sp>
      </p:grpSp>
      <p:pic>
        <p:nvPicPr>
          <p:cNvPr id="35842" name="Picture 2" descr="Immagine correlata"/>
          <p:cNvPicPr>
            <a:picLocks noChangeAspect="1" noChangeArrowheads="1"/>
          </p:cNvPicPr>
          <p:nvPr/>
        </p:nvPicPr>
        <p:blipFill>
          <a:blip r:embed="rId3"/>
          <a:srcRect l="24758"/>
          <a:stretch>
            <a:fillRect/>
          </a:stretch>
        </p:blipFill>
        <p:spPr bwMode="auto">
          <a:xfrm>
            <a:off x="14401800" y="4229100"/>
            <a:ext cx="3886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5486400" y="3848100"/>
            <a:ext cx="7315200" cy="6438900"/>
            <a:chOff x="5486400" y="461853"/>
            <a:chExt cx="10134600" cy="9825147"/>
          </a:xfrm>
        </p:grpSpPr>
        <p:pic>
          <p:nvPicPr>
            <p:cNvPr id="11" name="Picture 2" descr="Risultati immagini per lombardia mapp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86400" y="461853"/>
              <a:ext cx="10134600" cy="9825147"/>
            </a:xfrm>
            <a:prstGeom prst="rect">
              <a:avLst/>
            </a:prstGeom>
            <a:noFill/>
          </p:spPr>
        </p:pic>
        <p:sp>
          <p:nvSpPr>
            <p:cNvPr id="12" name="Ovale 11"/>
            <p:cNvSpPr/>
            <p:nvPr/>
          </p:nvSpPr>
          <p:spPr>
            <a:xfrm rot="18592944">
              <a:off x="4287387" y="2276173"/>
              <a:ext cx="5638800" cy="308628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13" name="Rettangolo 12"/>
          <p:cNvSpPr/>
          <p:nvPr/>
        </p:nvSpPr>
        <p:spPr>
          <a:xfrm>
            <a:off x="9677400" y="11811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L’area di competenza del CTS di Varese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9677400" y="8001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rgbClr val="F6F6EC"/>
                </a:solidFill>
              </a:rPr>
              <a:t>Requisiti personale sanitario per un CTS</a:t>
            </a:r>
            <a:endParaRPr lang="it-IT" sz="360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Segnaposto testo 15"/>
          <p:cNvSpPr>
            <a:spLocks noGrp="1"/>
          </p:cNvSpPr>
          <p:nvPr>
            <p:ph type="body" idx="1"/>
          </p:nvPr>
        </p:nvSpPr>
        <p:spPr>
          <a:xfrm>
            <a:off x="1219200" y="4442341"/>
            <a:ext cx="7010400" cy="473975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t-IT" sz="2800" b="1" kern="1200" dirty="0" smtClean="0">
                <a:solidFill>
                  <a:schemeClr val="tx1"/>
                </a:solidFill>
                <a:latin typeface="Arial Narrow" pitchFamily="34" charset="0"/>
              </a:rPr>
              <a:t>Trauma Team Leader presente H24</a:t>
            </a:r>
          </a:p>
          <a:p>
            <a:pPr>
              <a:buFont typeface="Wingdings" pitchFamily="2" charset="2"/>
              <a:buChar char="ü"/>
            </a:pPr>
            <a:r>
              <a:rPr lang="it-IT" sz="2800" b="1" kern="1200" dirty="0" smtClean="0">
                <a:solidFill>
                  <a:schemeClr val="tx1"/>
                </a:solidFill>
                <a:latin typeface="Arial Narrow" pitchFamily="34" charset="0"/>
              </a:rPr>
              <a:t> Anestesista rianimatore di guardia H24</a:t>
            </a:r>
          </a:p>
          <a:p>
            <a:pPr>
              <a:buFont typeface="Wingdings" pitchFamily="2" charset="2"/>
              <a:buChar char="ü"/>
            </a:pPr>
            <a:r>
              <a:rPr lang="it-IT" sz="2800" b="1" kern="1200" dirty="0" smtClean="0">
                <a:solidFill>
                  <a:schemeClr val="tx1"/>
                </a:solidFill>
                <a:latin typeface="Arial Narrow" pitchFamily="34" charset="0"/>
              </a:rPr>
              <a:t> Equipe chirurgica generale di guardia H24</a:t>
            </a:r>
          </a:p>
          <a:p>
            <a:pPr>
              <a:buFont typeface="Wingdings" pitchFamily="2" charset="2"/>
              <a:buChar char="ü"/>
            </a:pPr>
            <a:r>
              <a:rPr lang="it-IT" sz="2800" b="1" kern="1200" dirty="0" smtClean="0">
                <a:solidFill>
                  <a:schemeClr val="tx1"/>
                </a:solidFill>
                <a:latin typeface="Arial Narrow" pitchFamily="34" charset="0"/>
              </a:rPr>
              <a:t> Equipe infermieristica per urgenze di guardia 	H24 (+ seconda attivabile H24)</a:t>
            </a:r>
          </a:p>
          <a:p>
            <a:pPr>
              <a:buFont typeface="Wingdings" pitchFamily="2" charset="2"/>
              <a:buChar char="ü"/>
            </a:pPr>
            <a:r>
              <a:rPr lang="it-IT" sz="2800" b="1" kern="1200" dirty="0" smtClean="0">
                <a:solidFill>
                  <a:schemeClr val="tx1"/>
                </a:solidFill>
                <a:latin typeface="Arial Narrow" pitchFamily="34" charset="0"/>
              </a:rPr>
              <a:t> Cardiochirurgo di guardia/reperibile </a:t>
            </a:r>
          </a:p>
          <a:p>
            <a:pPr>
              <a:buFont typeface="Wingdings" pitchFamily="2" charset="2"/>
              <a:buChar char="ü"/>
            </a:pPr>
            <a:r>
              <a:rPr lang="it-IT" sz="2800" b="1" kern="1200" dirty="0" smtClean="0">
                <a:solidFill>
                  <a:schemeClr val="tx1"/>
                </a:solidFill>
                <a:latin typeface="Arial Narrow" pitchFamily="34" charset="0"/>
              </a:rPr>
              <a:t> Cardiologo presente H24</a:t>
            </a:r>
          </a:p>
          <a:p>
            <a:pPr>
              <a:buFont typeface="Wingdings" pitchFamily="2" charset="2"/>
              <a:buChar char="ü"/>
            </a:pPr>
            <a:r>
              <a:rPr lang="it-IT" sz="2800" b="1" kern="1200" dirty="0" smtClean="0">
                <a:solidFill>
                  <a:schemeClr val="tx1"/>
                </a:solidFill>
                <a:latin typeface="Arial Narrow" pitchFamily="34" charset="0"/>
              </a:rPr>
              <a:t> Chirurgo maxillo-facciale reperibile</a:t>
            </a:r>
          </a:p>
          <a:p>
            <a:pPr>
              <a:buFont typeface="Wingdings" pitchFamily="2" charset="2"/>
              <a:buChar char="ü"/>
            </a:pPr>
            <a:r>
              <a:rPr lang="it-IT" sz="2800" b="1" kern="1200" dirty="0" smtClean="0">
                <a:solidFill>
                  <a:schemeClr val="tx1"/>
                </a:solidFill>
                <a:latin typeface="Arial Narrow" pitchFamily="34" charset="0"/>
              </a:rPr>
              <a:t> Ortopedico di guardia H24</a:t>
            </a:r>
          </a:p>
          <a:p>
            <a:pPr>
              <a:buFont typeface="Wingdings" pitchFamily="2" charset="2"/>
              <a:buChar char="ü"/>
            </a:pPr>
            <a:r>
              <a:rPr lang="it-IT" sz="2800" b="1" kern="1200" dirty="0" smtClean="0">
                <a:solidFill>
                  <a:schemeClr val="tx1"/>
                </a:solidFill>
                <a:latin typeface="Arial Narrow" pitchFamily="34" charset="0"/>
              </a:rPr>
              <a:t> Ginecologo di guardia H24</a:t>
            </a:r>
          </a:p>
          <a:p>
            <a:pPr>
              <a:buFont typeface="Wingdings" pitchFamily="2" charset="2"/>
              <a:buChar char="ü"/>
            </a:pPr>
            <a:r>
              <a:rPr lang="it-IT" sz="2800" b="1" kern="1200" dirty="0" smtClean="0">
                <a:solidFill>
                  <a:schemeClr val="tx1"/>
                </a:solidFill>
                <a:latin typeface="Arial Narrow" pitchFamily="34" charset="0"/>
              </a:rPr>
              <a:t> Chirurgo plastico reperibile</a:t>
            </a:r>
          </a:p>
        </p:txBody>
      </p:sp>
      <p:sp>
        <p:nvSpPr>
          <p:cNvPr id="9" name="Rettangolo 8"/>
          <p:cNvSpPr/>
          <p:nvPr/>
        </p:nvSpPr>
        <p:spPr>
          <a:xfrm>
            <a:off x="9982200" y="4305300"/>
            <a:ext cx="6705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Chirurgo mano e reimpianti reperibile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Chirurgo toracico reperibile 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 Urologo reperibile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 Chirurgo vascolare reperibile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 </a:t>
            </a:r>
            <a:r>
              <a:rPr lang="it-IT" sz="2800" b="1" dirty="0" err="1" smtClean="0">
                <a:latin typeface="Arial Narrow" pitchFamily="34" charset="0"/>
                <a:cs typeface="Arial Black"/>
              </a:rPr>
              <a:t>Endoscopista</a:t>
            </a:r>
            <a:r>
              <a:rPr lang="it-IT" sz="2800" b="1" dirty="0" smtClean="0">
                <a:latin typeface="Arial Narrow" pitchFamily="34" charset="0"/>
                <a:cs typeface="Arial Black"/>
              </a:rPr>
              <a:t> reperibile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 Medico d’Urgenza di guarda H24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 Neurochirurgo di guardia H24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 Neurologo di guardia H24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 </a:t>
            </a:r>
            <a:r>
              <a:rPr lang="it-IT" sz="2800" b="1" dirty="0" err="1" smtClean="0">
                <a:latin typeface="Arial Narrow" pitchFamily="34" charset="0"/>
                <a:cs typeface="Arial Black"/>
              </a:rPr>
              <a:t>Neuroradiologo</a:t>
            </a:r>
            <a:r>
              <a:rPr lang="it-IT" sz="2800" b="1" dirty="0" smtClean="0">
                <a:latin typeface="Arial Narrow" pitchFamily="34" charset="0"/>
                <a:cs typeface="Arial Black"/>
              </a:rPr>
              <a:t> reperibile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 Radiologo di guardia H24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latin typeface="Arial Narrow" pitchFamily="34" charset="0"/>
                <a:cs typeface="Arial Black"/>
              </a:rPr>
              <a:t> Interventista vascolare reperibile</a:t>
            </a:r>
          </a:p>
        </p:txBody>
      </p:sp>
      <p:pic>
        <p:nvPicPr>
          <p:cNvPr id="10" name="Immagine 9" descr="surge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1600" y="1715700"/>
            <a:ext cx="1676400" cy="1676400"/>
          </a:xfrm>
          <a:prstGeom prst="rect">
            <a:avLst/>
          </a:prstGeom>
        </p:spPr>
      </p:pic>
      <p:pic>
        <p:nvPicPr>
          <p:cNvPr id="11" name="Immagine 10" descr="doct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7800" y="1715700"/>
            <a:ext cx="1677600" cy="1677600"/>
          </a:xfrm>
          <a:prstGeom prst="rect">
            <a:avLst/>
          </a:prstGeom>
        </p:spPr>
      </p:pic>
      <p:pic>
        <p:nvPicPr>
          <p:cNvPr id="12" name="Immagine 11" descr="nur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5400" y="1714500"/>
            <a:ext cx="1677600" cy="167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</TotalTime>
  <Words>1178</Words>
  <Application>Microsoft Office PowerPoint</Application>
  <PresentationFormat>Personalizzato</PresentationFormat>
  <Paragraphs>361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MASTER DI II LIVELLO TRAUMA MANAGEMENT AND ACUTE CARE SURGERY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di TRAUMA CENTER</dc:title>
  <dc:creator>Chiara caravati</dc:creator>
  <cp:keywords>DADRTa88TfY,BADHi3NON_c</cp:keywords>
  <cp:lastModifiedBy>Utente</cp:lastModifiedBy>
  <cp:revision>156</cp:revision>
  <dcterms:created xsi:type="dcterms:W3CDTF">2019-02-11T13:51:11Z</dcterms:created>
  <dcterms:modified xsi:type="dcterms:W3CDTF">2019-03-19T09:58:54Z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2019-02-11T00:00:00Z</vt:filetime>
  </property>
  <property fmtid="{D5CDD505-2E9C-101B-9397-08002B2CF9AE}" pid="3" name="Creator">
    <vt:lpwstr>Canva</vt:lpwstr>
  </property>
  <property fmtid="{D5CDD505-2E9C-101B-9397-08002B2CF9AE}" pid="4" name="LastSaved">
    <vt:filetime>2019-02-11T00:00:00Z</vt:filetime>
  </property>
</Properties>
</file>