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sldIdLst>
    <p:sldId id="256" r:id="rId3"/>
    <p:sldId id="257" r:id="rId4"/>
    <p:sldId id="258" r:id="rId5"/>
    <p:sldId id="305" r:id="rId6"/>
    <p:sldId id="265" r:id="rId7"/>
    <p:sldId id="285" r:id="rId8"/>
    <p:sldId id="264" r:id="rId9"/>
    <p:sldId id="286" r:id="rId10"/>
    <p:sldId id="266" r:id="rId11"/>
    <p:sldId id="287" r:id="rId12"/>
    <p:sldId id="259" r:id="rId13"/>
    <p:sldId id="288" r:id="rId14"/>
    <p:sldId id="267" r:id="rId15"/>
    <p:sldId id="289" r:id="rId16"/>
    <p:sldId id="260" r:id="rId17"/>
    <p:sldId id="290" r:id="rId18"/>
    <p:sldId id="268" r:id="rId19"/>
    <p:sldId id="291" r:id="rId20"/>
    <p:sldId id="278" r:id="rId21"/>
    <p:sldId id="261" r:id="rId22"/>
    <p:sldId id="292" r:id="rId23"/>
    <p:sldId id="269" r:id="rId24"/>
    <p:sldId id="293" r:id="rId25"/>
    <p:sldId id="262" r:id="rId26"/>
    <p:sldId id="294" r:id="rId27"/>
    <p:sldId id="295" r:id="rId28"/>
    <p:sldId id="296" r:id="rId29"/>
    <p:sldId id="284" r:id="rId30"/>
    <p:sldId id="299" r:id="rId31"/>
    <p:sldId id="280" r:id="rId32"/>
    <p:sldId id="300" r:id="rId33"/>
    <p:sldId id="281" r:id="rId34"/>
    <p:sldId id="301" r:id="rId35"/>
    <p:sldId id="306" r:id="rId36"/>
    <p:sldId id="302" r:id="rId37"/>
    <p:sldId id="279" r:id="rId38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20" y="66"/>
      </p:cViewPr>
      <p:guideLst>
        <p:guide orient="horz" pos="2160"/>
        <p:guide pos="2880"/>
        <p:guide orient="horz" pos="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04800" y="152400"/>
            <a:ext cx="8610600" cy="5943600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EE6ADEE-B95F-49F7-A3D9-4DCBCFA975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AF27F2E0-EDF4-45EA-80F0-360809C1147B}" type="slidenum">
              <a:rPr lang="it-IT" altLang="it-IT" smtClean="0"/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277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0DE3-F885-42A5-B38E-DA12A4E65936}" type="datetimeFigureOut">
              <a:rPr lang="it-IT" smtClean="0"/>
              <a:t>04/03/2019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6E49-EF6C-4AF2-9AE4-4FEAFDB47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09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62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>
            <a:extLst>
              <a:ext uri="{FF2B5EF4-FFF2-40B4-BE49-F238E27FC236}">
                <a16:creationId xmlns:a16="http://schemas.microsoft.com/office/drawing/2014/main" id="{2CF94BF7-337B-4659-BDEE-94942CF22A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7038" y="6524626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 b="0" i="1" u="none">
                <a:solidFill>
                  <a:srgbClr val="003399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AEBA4BF9-2F6D-471E-94F2-6CD3D5BE085D}" type="slidenum">
              <a:rPr lang="it-IT" altLang="it-IT" smtClean="0"/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  <p:sp>
        <p:nvSpPr>
          <p:cNvPr id="1027" name="Line 11">
            <a:extLst>
              <a:ext uri="{FF2B5EF4-FFF2-40B4-BE49-F238E27FC236}">
                <a16:creationId xmlns:a16="http://schemas.microsoft.com/office/drawing/2014/main" id="{682ABB2C-DC7F-4040-A877-F87F7E351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831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028" name="Group 19">
            <a:extLst>
              <a:ext uri="{FF2B5EF4-FFF2-40B4-BE49-F238E27FC236}">
                <a16:creationId xmlns:a16="http://schemas.microsoft.com/office/drawing/2014/main" id="{C69C877D-8EEC-4847-BA98-7EAD4FD88E2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30259" y="115889"/>
            <a:ext cx="1245577" cy="720725"/>
            <a:chOff x="3103" y="28"/>
            <a:chExt cx="988" cy="527"/>
          </a:xfrm>
        </p:grpSpPr>
        <p:grpSp>
          <p:nvGrpSpPr>
            <p:cNvPr id="1030" name="Group 6">
              <a:extLst>
                <a:ext uri="{FF2B5EF4-FFF2-40B4-BE49-F238E27FC236}">
                  <a16:creationId xmlns:a16="http://schemas.microsoft.com/office/drawing/2014/main" id="{5AED5616-9100-45BC-9FF5-E2292EFCFFA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03" y="374"/>
              <a:ext cx="988" cy="181"/>
              <a:chOff x="4732" y="160"/>
              <a:chExt cx="1351" cy="239"/>
            </a:xfrm>
          </p:grpSpPr>
          <p:pic>
            <p:nvPicPr>
              <p:cNvPr id="2" name="Picture 7">
                <a:extLst>
                  <a:ext uri="{FF2B5EF4-FFF2-40B4-BE49-F238E27FC236}">
                    <a16:creationId xmlns:a16="http://schemas.microsoft.com/office/drawing/2014/main" id="{1BE1D782-A6DA-486A-B2C0-2BB363C2E8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8" y="160"/>
                <a:ext cx="559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033" name="Picture 8">
                <a:extLst>
                  <a:ext uri="{FF2B5EF4-FFF2-40B4-BE49-F238E27FC236}">
                    <a16:creationId xmlns:a16="http://schemas.microsoft.com/office/drawing/2014/main" id="{0D5E9A27-F986-4BBD-97CF-3F7C045C59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" y="353"/>
                <a:ext cx="1352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1" name="Picture 15">
              <a:extLst>
                <a:ext uri="{FF2B5EF4-FFF2-40B4-BE49-F238E27FC236}">
                  <a16:creationId xmlns:a16="http://schemas.microsoft.com/office/drawing/2014/main" id="{3DFDC63B-870D-4B8E-B365-385D72AFA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8"/>
              <a:ext cx="34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5040CB9A-F9AA-4C74-B72F-3FCDE1054E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478" t="18970" r="75442" b="68355"/>
          <a:stretch/>
        </p:blipFill>
        <p:spPr>
          <a:xfrm>
            <a:off x="2796728" y="1133505"/>
            <a:ext cx="3550544" cy="12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rgbClr val="003399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>
            <a:extLst>
              <a:ext uri="{FF2B5EF4-FFF2-40B4-BE49-F238E27FC236}">
                <a16:creationId xmlns:a16="http://schemas.microsoft.com/office/drawing/2014/main" id="{886ACC46-E2F8-49E6-94AB-5CC788124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831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CasellaDiTesto 1">
            <a:extLst>
              <a:ext uri="{FF2B5EF4-FFF2-40B4-BE49-F238E27FC236}">
                <a16:creationId xmlns:a16="http://schemas.microsoft.com/office/drawing/2014/main" id="{0A8B39D0-E27F-43E3-8F58-6762C080BD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28135" y="6535739"/>
            <a:ext cx="797169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3596F-9F87-4747-A711-C5AF9DC723BB}" type="slidenum">
              <a:rPr kumimoji="0" lang="it-IT" altLang="it-IT" sz="1108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ctr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108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052" name="Immagine 1">
            <a:extLst>
              <a:ext uri="{FF2B5EF4-FFF2-40B4-BE49-F238E27FC236}">
                <a16:creationId xmlns:a16="http://schemas.microsoft.com/office/drawing/2014/main" id="{A35660D9-7795-4917-83BB-EC557E8B3D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31" y="188914"/>
            <a:ext cx="124997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id="{C08D6247-9E00-4393-A7C3-AED31D188C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1925"/>
            <a:ext cx="1152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07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2954" b="1" i="1">
          <a:solidFill>
            <a:srgbClr val="003399"/>
          </a:solidFill>
          <a:latin typeface="Times New Roman" pitchFamily="18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rgbClr val="003399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>
            <a:extLst>
              <a:ext uri="{FF2B5EF4-FFF2-40B4-BE49-F238E27FC236}">
                <a16:creationId xmlns:a16="http://schemas.microsoft.com/office/drawing/2014/main" id="{A5EF43AF-55EB-4DC9-97C8-041765ED6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9" y="2792242"/>
            <a:ext cx="8399462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it-IT" altLang="it-IT" sz="3600" i="1" u="none" dirty="0">
                <a:solidFill>
                  <a:srgbClr val="000099"/>
                </a:solidFill>
                <a:latin typeface="+mj-lt"/>
              </a:rPr>
              <a:t>Customer </a:t>
            </a:r>
            <a:r>
              <a:rPr lang="it-IT" altLang="it-IT" sz="3600" i="1" u="none" dirty="0" err="1">
                <a:solidFill>
                  <a:srgbClr val="000099"/>
                </a:solidFill>
                <a:latin typeface="+mj-lt"/>
              </a:rPr>
              <a:t>satisfaction</a:t>
            </a:r>
            <a:r>
              <a:rPr lang="it-IT" altLang="it-IT" sz="3600" i="1" u="none" dirty="0">
                <a:solidFill>
                  <a:srgbClr val="000099"/>
                </a:solidFill>
                <a:latin typeface="+mj-lt"/>
              </a:rPr>
              <a:t> 2018</a:t>
            </a:r>
          </a:p>
          <a:p>
            <a:pPr algn="ctr">
              <a:defRPr/>
            </a:pPr>
            <a:endParaRPr lang="it-IT" altLang="it-IT" sz="2400" i="1" u="none" dirty="0">
              <a:solidFill>
                <a:srgbClr val="000099"/>
              </a:solidFill>
              <a:latin typeface="+mj-lt"/>
            </a:endParaRPr>
          </a:p>
          <a:p>
            <a:pPr algn="ctr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ASST Sette Laghi – Attività consultoriale</a:t>
            </a:r>
          </a:p>
          <a:p>
            <a:pPr algn="ctr">
              <a:defRPr/>
            </a:pPr>
            <a:endParaRPr lang="it-IT" altLang="it-IT" sz="2800" i="1" u="none" dirty="0">
              <a:solidFill>
                <a:srgbClr val="000099"/>
              </a:solidFill>
              <a:latin typeface="+mj-lt"/>
            </a:endParaRPr>
          </a:p>
          <a:p>
            <a:pPr algn="ctr">
              <a:defRPr/>
            </a:pPr>
            <a:endParaRPr lang="it-IT" altLang="it-IT" sz="2800" i="1" u="none" dirty="0">
              <a:solidFill>
                <a:srgbClr val="000099"/>
              </a:solidFill>
              <a:latin typeface="+mj-lt"/>
            </a:endParaRPr>
          </a:p>
          <a:p>
            <a:pPr algn="ctr">
              <a:defRPr/>
            </a:pPr>
            <a:r>
              <a:rPr lang="it-IT" altLang="it-IT" sz="2400" i="1" u="none" dirty="0">
                <a:solidFill>
                  <a:srgbClr val="000099"/>
                </a:solidFill>
                <a:latin typeface="+mj-lt"/>
              </a:rPr>
              <a:t>Presentazione risultati</a:t>
            </a:r>
          </a:p>
          <a:p>
            <a:pPr algn="ctr">
              <a:defRPr/>
            </a:pPr>
            <a:endParaRPr lang="it-IT" altLang="it-IT" sz="2400" i="1" u="none" dirty="0">
              <a:solidFill>
                <a:srgbClr val="000099"/>
              </a:solidFill>
              <a:latin typeface="+mj-lt"/>
            </a:endParaRPr>
          </a:p>
          <a:p>
            <a:pPr algn="ctr">
              <a:defRPr/>
            </a:pPr>
            <a:endParaRPr lang="it-IT" altLang="it-IT" sz="2000" i="1" u="none" dirty="0">
              <a:solidFill>
                <a:srgbClr val="000099"/>
              </a:solidFill>
              <a:latin typeface="+mj-lt"/>
            </a:endParaRPr>
          </a:p>
          <a:p>
            <a:pPr algn="ctr">
              <a:defRPr/>
            </a:pPr>
            <a:r>
              <a:rPr lang="it-IT" altLang="it-IT" sz="1400" i="1" u="none" dirty="0">
                <a:solidFill>
                  <a:srgbClr val="000099"/>
                </a:solidFill>
                <a:latin typeface="+mj-lt"/>
              </a:rPr>
              <a:t>(Febbraio 2019)</a:t>
            </a:r>
          </a:p>
        </p:txBody>
      </p:sp>
    </p:spTree>
    <p:extLst>
      <p:ext uri="{BB962C8B-B14F-4D97-AF65-F5344CB8AC3E}">
        <p14:creationId xmlns:p14="http://schemas.microsoft.com/office/powerpoint/2010/main" val="194898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 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Tempo dedicato dal personale dell'accoglienza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A862AD-FBAE-401D-9728-3249C7999EEC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D606C0E-61FB-4440-A24F-E7470014930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006200" y="1407095"/>
            <a:ext cx="7131600" cy="4507200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8EC02FB4-ABE6-4940-97B1-2322BB46D6E5}"/>
              </a:ext>
            </a:extLst>
          </p:cNvPr>
          <p:cNvGrpSpPr/>
          <p:nvPr/>
        </p:nvGrpSpPr>
        <p:grpSpPr>
          <a:xfrm>
            <a:off x="6580913" y="1412875"/>
            <a:ext cx="1820792" cy="5015632"/>
            <a:chOff x="7204376" y="1346947"/>
            <a:chExt cx="1820792" cy="5150835"/>
          </a:xfrm>
        </p:grpSpPr>
        <p:sp>
          <p:nvSpPr>
            <p:cNvPr id="9" name="Line 129">
              <a:extLst>
                <a:ext uri="{FF2B5EF4-FFF2-40B4-BE49-F238E27FC236}">
                  <a16:creationId xmlns:a16="http://schemas.microsoft.com/office/drawing/2014/main" id="{AFC04CC0-A635-4CC9-A6DC-442BAE148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" name="Rectangle 133">
              <a:extLst>
                <a:ext uri="{FF2B5EF4-FFF2-40B4-BE49-F238E27FC236}">
                  <a16:creationId xmlns:a16="http://schemas.microsoft.com/office/drawing/2014/main" id="{906C7F28-E46C-44E2-9747-FD3FA2BC4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53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F08F2BC-0B35-4346-8111-C2A03A96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890228-55E7-4693-9144-A5CF15955DE3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46800" y="1407550"/>
            <a:ext cx="7250400" cy="432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Facilità di contatto telefonico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DCD34B-6F8D-4A10-BE8D-1CBAD1619D6B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AA6BD1BE-09C4-4CC1-BEA2-4FC5882F0304}"/>
              </a:ext>
            </a:extLst>
          </p:cNvPr>
          <p:cNvGrpSpPr/>
          <p:nvPr/>
        </p:nvGrpSpPr>
        <p:grpSpPr>
          <a:xfrm>
            <a:off x="5943597" y="1412875"/>
            <a:ext cx="1820792" cy="5015632"/>
            <a:chOff x="7204376" y="1346947"/>
            <a:chExt cx="1820792" cy="5150835"/>
          </a:xfrm>
        </p:grpSpPr>
        <p:sp>
          <p:nvSpPr>
            <p:cNvPr id="9" name="Line 129">
              <a:extLst>
                <a:ext uri="{FF2B5EF4-FFF2-40B4-BE49-F238E27FC236}">
                  <a16:creationId xmlns:a16="http://schemas.microsoft.com/office/drawing/2014/main" id="{AE9DC573-6D28-488D-AEFC-E2A7547DD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1" name="Rectangle 133">
              <a:extLst>
                <a:ext uri="{FF2B5EF4-FFF2-40B4-BE49-F238E27FC236}">
                  <a16:creationId xmlns:a16="http://schemas.microsoft.com/office/drawing/2014/main" id="{EDE3A3A9-9F5E-45D8-9699-4131ED5F5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2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F08F2BC-0B35-4346-8111-C2A03A96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 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Facilità di contatto telefonico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81746F-1ABE-4FC6-AD6C-0DE586BBAB2B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B1F4EE-1AD6-4578-B12E-D2FBF84CF281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006200" y="1407095"/>
            <a:ext cx="7131600" cy="4507200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26BBA077-1461-4A3E-88CF-AF32D5726C15}"/>
              </a:ext>
            </a:extLst>
          </p:cNvPr>
          <p:cNvGrpSpPr/>
          <p:nvPr/>
        </p:nvGrpSpPr>
        <p:grpSpPr>
          <a:xfrm>
            <a:off x="5943597" y="1412875"/>
            <a:ext cx="1820792" cy="5015632"/>
            <a:chOff x="7204376" y="1346947"/>
            <a:chExt cx="1820792" cy="515083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8E4002EF-BB53-46AB-8A3D-CD44069F4C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2" name="Rectangle 133">
              <a:extLst>
                <a:ext uri="{FF2B5EF4-FFF2-40B4-BE49-F238E27FC236}">
                  <a16:creationId xmlns:a16="http://schemas.microsoft.com/office/drawing/2014/main" id="{17280702-985A-48F7-9C03-248BB8933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509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F08F2BC-0B35-4346-8111-C2A03A96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8189C5-4516-4D76-886A-55BCDF905EFB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46800" y="1407550"/>
            <a:ext cx="7250400" cy="432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Pulizia ed accoglienza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8D5C5E-6BCD-44E0-9BB4-01D2A4A1050D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0973DF1-7345-4D94-81C8-ED332D8E812A}"/>
              </a:ext>
            </a:extLst>
          </p:cNvPr>
          <p:cNvGrpSpPr/>
          <p:nvPr/>
        </p:nvGrpSpPr>
        <p:grpSpPr>
          <a:xfrm>
            <a:off x="6206842" y="1412875"/>
            <a:ext cx="1820792" cy="5015632"/>
            <a:chOff x="7204376" y="1346947"/>
            <a:chExt cx="1820792" cy="5150835"/>
          </a:xfrm>
        </p:grpSpPr>
        <p:sp>
          <p:nvSpPr>
            <p:cNvPr id="9" name="Line 129">
              <a:extLst>
                <a:ext uri="{FF2B5EF4-FFF2-40B4-BE49-F238E27FC236}">
                  <a16:creationId xmlns:a16="http://schemas.microsoft.com/office/drawing/2014/main" id="{3623D363-1027-4813-B471-9B0D7351C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1" name="Rectangle 133">
              <a:extLst>
                <a:ext uri="{FF2B5EF4-FFF2-40B4-BE49-F238E27FC236}">
                  <a16:creationId xmlns:a16="http://schemas.microsoft.com/office/drawing/2014/main" id="{7FE47338-BD35-4236-9D05-0D25E2BE6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254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F08F2BC-0B35-4346-8111-C2A03A96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 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Pulizia ed accoglienza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BDE73B-AB2A-4AFE-8B47-F01C1D520D36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082FE2-B7A7-43D8-ACF9-7FBF3F7003A4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006200" y="1411857"/>
            <a:ext cx="7131600" cy="4507200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65E3B747-2576-4424-836B-D9C7B634F119}"/>
              </a:ext>
            </a:extLst>
          </p:cNvPr>
          <p:cNvGrpSpPr/>
          <p:nvPr/>
        </p:nvGrpSpPr>
        <p:grpSpPr>
          <a:xfrm>
            <a:off x="6206842" y="1412875"/>
            <a:ext cx="1820792" cy="5015632"/>
            <a:chOff x="7204376" y="1346947"/>
            <a:chExt cx="1820792" cy="515083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F0D6A5BA-F241-4E0E-8EAD-7AFE230F9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2" name="Rectangle 133">
              <a:extLst>
                <a:ext uri="{FF2B5EF4-FFF2-40B4-BE49-F238E27FC236}">
                  <a16:creationId xmlns:a16="http://schemas.microsoft.com/office/drawing/2014/main" id="{3EC8F6C2-3305-4C28-826B-81ECAE6C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9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16A1F8A-DBE9-4D68-A732-2DA32F3B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3B2A7A-366C-49A5-8284-96E50BF16CD7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46800" y="1407550"/>
            <a:ext cx="7250400" cy="432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Accessibilità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A5EA78F-F1E9-4CF1-B3C5-68141BB2967D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48E73618-6B29-46AE-B012-F02F071850A0}"/>
              </a:ext>
            </a:extLst>
          </p:cNvPr>
          <p:cNvGrpSpPr/>
          <p:nvPr/>
        </p:nvGrpSpPr>
        <p:grpSpPr>
          <a:xfrm>
            <a:off x="6151422" y="1412875"/>
            <a:ext cx="1820792" cy="5015632"/>
            <a:chOff x="7204376" y="1346947"/>
            <a:chExt cx="1820792" cy="515083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192EAE6E-78C5-4FCA-9FEA-E48BB86C0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2" name="Rectangle 133">
              <a:extLst>
                <a:ext uri="{FF2B5EF4-FFF2-40B4-BE49-F238E27FC236}">
                  <a16:creationId xmlns:a16="http://schemas.microsoft.com/office/drawing/2014/main" id="{A1DDC26C-1096-4AEC-9ED3-A0C6913B5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3,49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97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16A1F8A-DBE9-4D68-A732-2DA32F3B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 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Accessibilità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10C812-9A4C-4250-A7B7-D6DC0132AE76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57AA57-4D41-4ADF-8CCE-3048F70C1329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11811" y="1410935"/>
            <a:ext cx="7320379" cy="4507200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51970E83-11B6-4E36-86AF-7F2BE26A4213}"/>
              </a:ext>
            </a:extLst>
          </p:cNvPr>
          <p:cNvGrpSpPr/>
          <p:nvPr/>
        </p:nvGrpSpPr>
        <p:grpSpPr>
          <a:xfrm>
            <a:off x="6151422" y="1412875"/>
            <a:ext cx="1820792" cy="5015632"/>
            <a:chOff x="7204376" y="1346947"/>
            <a:chExt cx="1820792" cy="5150835"/>
          </a:xfrm>
        </p:grpSpPr>
        <p:sp>
          <p:nvSpPr>
            <p:cNvPr id="9" name="Line 129">
              <a:extLst>
                <a:ext uri="{FF2B5EF4-FFF2-40B4-BE49-F238E27FC236}">
                  <a16:creationId xmlns:a16="http://schemas.microsoft.com/office/drawing/2014/main" id="{D2DC87D6-F83E-4EA7-809C-C1C005124F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1" name="Rectangle 133">
              <a:extLst>
                <a:ext uri="{FF2B5EF4-FFF2-40B4-BE49-F238E27FC236}">
                  <a16:creationId xmlns:a16="http://schemas.microsoft.com/office/drawing/2014/main" id="{D412D07D-FE48-4B4C-9A82-5BC95B75F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3,49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46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16A1F8A-DBE9-4D68-A732-2DA32F3B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6CC0982-FE97-49EB-A2E7-F4A807AB995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46800" y="1407550"/>
            <a:ext cx="7250400" cy="432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Tempo di attesa per le prestazioni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D0CD2E-6F25-44E1-8CFA-DC83502A8134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2F6962E5-0B08-4A5B-8491-BF77909765AF}"/>
              </a:ext>
            </a:extLst>
          </p:cNvPr>
          <p:cNvGrpSpPr/>
          <p:nvPr/>
        </p:nvGrpSpPr>
        <p:grpSpPr>
          <a:xfrm>
            <a:off x="6317682" y="1412875"/>
            <a:ext cx="1820792" cy="5015632"/>
            <a:chOff x="7204376" y="1346947"/>
            <a:chExt cx="1820792" cy="5150835"/>
          </a:xfrm>
        </p:grpSpPr>
        <p:sp>
          <p:nvSpPr>
            <p:cNvPr id="9" name="Line 129">
              <a:extLst>
                <a:ext uri="{FF2B5EF4-FFF2-40B4-BE49-F238E27FC236}">
                  <a16:creationId xmlns:a16="http://schemas.microsoft.com/office/drawing/2014/main" id="{E5D13889-44DD-4142-98A3-82716D51E5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1" name="Rectangle 133">
              <a:extLst>
                <a:ext uri="{FF2B5EF4-FFF2-40B4-BE49-F238E27FC236}">
                  <a16:creationId xmlns:a16="http://schemas.microsoft.com/office/drawing/2014/main" id="{86938F7D-01F3-4B7F-905F-A8771A88A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613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16A1F8A-DBE9-4D68-A732-2DA32F3B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Tempo di attesa per le prestazioni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3F3F1A-8F83-4C6F-B849-B8C8AD50BDFC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A299F30-9B0B-4E99-B3ED-DA3F1FC8297D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32590" y="1410935"/>
            <a:ext cx="7297005" cy="4507200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994FF4CD-81F0-4C9D-A20F-6C6A4D6E80EE}"/>
              </a:ext>
            </a:extLst>
          </p:cNvPr>
          <p:cNvGrpSpPr/>
          <p:nvPr/>
        </p:nvGrpSpPr>
        <p:grpSpPr>
          <a:xfrm>
            <a:off x="6317682" y="1412875"/>
            <a:ext cx="1820792" cy="5015632"/>
            <a:chOff x="7204376" y="1346947"/>
            <a:chExt cx="1820792" cy="5150835"/>
          </a:xfrm>
        </p:grpSpPr>
        <p:sp>
          <p:nvSpPr>
            <p:cNvPr id="9" name="Line 129">
              <a:extLst>
                <a:ext uri="{FF2B5EF4-FFF2-40B4-BE49-F238E27FC236}">
                  <a16:creationId xmlns:a16="http://schemas.microsoft.com/office/drawing/2014/main" id="{BC6F3FBB-C7A3-468F-A3C0-AA06A162D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1" name="Rectangle 133">
              <a:extLst>
                <a:ext uri="{FF2B5EF4-FFF2-40B4-BE49-F238E27FC236}">
                  <a16:creationId xmlns:a16="http://schemas.microsoft.com/office/drawing/2014/main" id="{01C5E8D0-0624-469C-A4B7-BBAC1A360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39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16A1F8A-DBE9-4D68-A732-2DA32F3B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2060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2060"/>
                </a:solidFill>
                <a:latin typeface="+mj-lt"/>
              </a:rPr>
              <a:t>elementi del servizio 2018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Prestazioni con tempi non adeguati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487474" y="1996719"/>
            <a:ext cx="201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Gazzada Schianno</a:t>
            </a:r>
          </a:p>
          <a:p>
            <a:r>
              <a:rPr lang="it-IT" dirty="0"/>
              <a:t>Visita ginecologica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487474" y="3830787"/>
            <a:ext cx="347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Tradate</a:t>
            </a:r>
          </a:p>
          <a:p>
            <a:r>
              <a:rPr lang="it-IT" dirty="0"/>
              <a:t>Incontro preparto</a:t>
            </a:r>
          </a:p>
          <a:p>
            <a:r>
              <a:rPr lang="it-IT" dirty="0"/>
              <a:t>Visita ginecologica</a:t>
            </a:r>
          </a:p>
          <a:p>
            <a:r>
              <a:rPr lang="it-IT" dirty="0"/>
              <a:t>Corso preparto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902109" y="3830787"/>
            <a:ext cx="4123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Varese</a:t>
            </a:r>
          </a:p>
          <a:p>
            <a:r>
              <a:rPr lang="it-IT" dirty="0"/>
              <a:t>Terapia con psicologa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408799F-FD7A-4763-BC10-0D3B117D277D}"/>
              </a:ext>
            </a:extLst>
          </p:cNvPr>
          <p:cNvSpPr/>
          <p:nvPr/>
        </p:nvSpPr>
        <p:spPr>
          <a:xfrm>
            <a:off x="4902109" y="1996719"/>
            <a:ext cx="1563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Sesto Calende</a:t>
            </a:r>
          </a:p>
          <a:p>
            <a:r>
              <a:rPr lang="it-IT" dirty="0"/>
              <a:t>Corso preparto</a:t>
            </a:r>
          </a:p>
          <a:p>
            <a:r>
              <a:rPr lang="it-IT" dirty="0" err="1"/>
              <a:t>Pap</a:t>
            </a:r>
            <a:r>
              <a:rPr lang="it-IT" dirty="0"/>
              <a:t> Test </a:t>
            </a:r>
          </a:p>
        </p:txBody>
      </p:sp>
    </p:spTree>
    <p:extLst>
      <p:ext uri="{BB962C8B-B14F-4D97-AF65-F5344CB8AC3E}">
        <p14:creationId xmlns:p14="http://schemas.microsoft.com/office/powerpoint/2010/main" val="320492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2A6605-F927-4721-85B8-D7B50831A004}"/>
              </a:ext>
            </a:extLst>
          </p:cNvPr>
          <p:cNvSpPr txBox="1"/>
          <p:nvPr/>
        </p:nvSpPr>
        <p:spPr>
          <a:xfrm>
            <a:off x="2303417" y="348344"/>
            <a:ext cx="453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sz="2800" b="1" i="1" kern="0" dirty="0">
                <a:solidFill>
                  <a:srgbClr val="003399"/>
                </a:solidFill>
              </a:rPr>
              <a:t>Il campione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9CAE62-1CFA-4D3D-89FA-7AA104095D87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2265360" y="1822306"/>
            <a:ext cx="4613281" cy="32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05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7671EDB-4039-4623-BC59-099D92023AA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46800" y="1407550"/>
            <a:ext cx="7250400" cy="4320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34AB369-B8CA-4341-87C4-B9C529DD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Tranquillità e riservatezza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1071DD-AE2F-4481-874C-7D0D6A500F84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5949AE28-64AF-4CEE-9ADD-1CF0D52A5765}"/>
              </a:ext>
            </a:extLst>
          </p:cNvPr>
          <p:cNvGrpSpPr/>
          <p:nvPr/>
        </p:nvGrpSpPr>
        <p:grpSpPr>
          <a:xfrm>
            <a:off x="6525507" y="1412875"/>
            <a:ext cx="1820792" cy="5015632"/>
            <a:chOff x="7204376" y="1346947"/>
            <a:chExt cx="1820792" cy="515083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DC69413D-D264-4B23-84AA-32631DAFBC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2" name="Rectangle 133">
              <a:extLst>
                <a:ext uri="{FF2B5EF4-FFF2-40B4-BE49-F238E27FC236}">
                  <a16:creationId xmlns:a16="http://schemas.microsoft.com/office/drawing/2014/main" id="{92AB11E8-A0AE-4235-A3AB-3A95A813A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70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34AB369-B8CA-4341-87C4-B9C529DD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Tranquillità e riservatezza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2A3900-A7F8-40D6-9713-93DAE9F27E60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F1B5643-0A82-416E-9511-6626E3FFC219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002070" y="1410916"/>
            <a:ext cx="7139862" cy="4507200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CF25A97D-F09E-4BF8-9FCF-6BF5AE41A467}"/>
              </a:ext>
            </a:extLst>
          </p:cNvPr>
          <p:cNvGrpSpPr/>
          <p:nvPr/>
        </p:nvGrpSpPr>
        <p:grpSpPr>
          <a:xfrm>
            <a:off x="6525507" y="1412875"/>
            <a:ext cx="1820792" cy="5015632"/>
            <a:chOff x="7204376" y="1346947"/>
            <a:chExt cx="1820792" cy="5150835"/>
          </a:xfrm>
        </p:grpSpPr>
        <p:sp>
          <p:nvSpPr>
            <p:cNvPr id="10" name="Line 129">
              <a:extLst>
                <a:ext uri="{FF2B5EF4-FFF2-40B4-BE49-F238E27FC236}">
                  <a16:creationId xmlns:a16="http://schemas.microsoft.com/office/drawing/2014/main" id="{ECFF8594-3A64-430B-9E41-56ADB8CC3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1" name="Rectangle 133">
              <a:extLst>
                <a:ext uri="{FF2B5EF4-FFF2-40B4-BE49-F238E27FC236}">
                  <a16:creationId xmlns:a16="http://schemas.microsoft.com/office/drawing/2014/main" id="{6D3938BC-30A6-4E52-926F-6A3A72656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14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B75371D-8BDB-42EF-899E-43894392CB4E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46800" y="1407010"/>
            <a:ext cx="7250400" cy="432108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34AB369-B8CA-4341-87C4-B9C529DD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Adeguatezza informazioni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AC03DE-B6D6-492A-BFC1-38B1061C62B5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3DAA50C-F9FD-496F-A7F1-51CEFF59FA3E}"/>
              </a:ext>
            </a:extLst>
          </p:cNvPr>
          <p:cNvGrpSpPr/>
          <p:nvPr/>
        </p:nvGrpSpPr>
        <p:grpSpPr>
          <a:xfrm>
            <a:off x="6580927" y="1412875"/>
            <a:ext cx="1820792" cy="5015632"/>
            <a:chOff x="7204376" y="1346947"/>
            <a:chExt cx="1820792" cy="5150835"/>
          </a:xfrm>
        </p:grpSpPr>
        <p:sp>
          <p:nvSpPr>
            <p:cNvPr id="9" name="Line 129">
              <a:extLst>
                <a:ext uri="{FF2B5EF4-FFF2-40B4-BE49-F238E27FC236}">
                  <a16:creationId xmlns:a16="http://schemas.microsoft.com/office/drawing/2014/main" id="{745BC41B-121B-4414-8BFD-799E02FB51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1" name="Rectangle 133">
              <a:extLst>
                <a:ext uri="{FF2B5EF4-FFF2-40B4-BE49-F238E27FC236}">
                  <a16:creationId xmlns:a16="http://schemas.microsoft.com/office/drawing/2014/main" id="{E5BD2117-0000-4D83-B319-E08CEB217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612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34AB369-B8CA-4341-87C4-B9C529DD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Adeguatezza informazioni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B9342F-1817-44BF-8B81-5AF5BB6D1542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427B285-B576-4BF7-B564-189553B285CE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006200" y="1410935"/>
            <a:ext cx="7131600" cy="4507200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C5A3F2F7-1BF1-4211-B015-B8F512E6825B}"/>
              </a:ext>
            </a:extLst>
          </p:cNvPr>
          <p:cNvGrpSpPr/>
          <p:nvPr/>
        </p:nvGrpSpPr>
        <p:grpSpPr>
          <a:xfrm>
            <a:off x="6580927" y="1412875"/>
            <a:ext cx="1820792" cy="5015632"/>
            <a:chOff x="7204376" y="1346947"/>
            <a:chExt cx="1820792" cy="5150835"/>
          </a:xfrm>
        </p:grpSpPr>
        <p:sp>
          <p:nvSpPr>
            <p:cNvPr id="9" name="Line 129">
              <a:extLst>
                <a:ext uri="{FF2B5EF4-FFF2-40B4-BE49-F238E27FC236}">
                  <a16:creationId xmlns:a16="http://schemas.microsoft.com/office/drawing/2014/main" id="{BC0ED231-418D-48CD-8289-BA7672FD4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1" name="Rectangle 133">
              <a:extLst>
                <a:ext uri="{FF2B5EF4-FFF2-40B4-BE49-F238E27FC236}">
                  <a16:creationId xmlns:a16="http://schemas.microsoft.com/office/drawing/2014/main" id="{28EEBBE1-EC74-4AF9-AC63-78A6C3033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069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3BB6BC7-9DFE-43AC-96F0-38BCE564D4D9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46800" y="1407010"/>
            <a:ext cx="7250400" cy="432108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Rapporto con gli operatori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51CFD3-4D86-4296-AFD1-A1C782F3B528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FEDB0F6A-0011-4C70-B88A-23A7B8D0AD6B}"/>
              </a:ext>
            </a:extLst>
          </p:cNvPr>
          <p:cNvGrpSpPr/>
          <p:nvPr/>
        </p:nvGrpSpPr>
        <p:grpSpPr>
          <a:xfrm>
            <a:off x="6580927" y="1412875"/>
            <a:ext cx="1820792" cy="5015632"/>
            <a:chOff x="7204376" y="1346947"/>
            <a:chExt cx="1820792" cy="5150835"/>
          </a:xfrm>
        </p:grpSpPr>
        <p:sp>
          <p:nvSpPr>
            <p:cNvPr id="16" name="Line 129">
              <a:extLst>
                <a:ext uri="{FF2B5EF4-FFF2-40B4-BE49-F238E27FC236}">
                  <a16:creationId xmlns:a16="http://schemas.microsoft.com/office/drawing/2014/main" id="{92A4230B-9321-4515-AB82-6F293DEF85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7" name="Rectangle 133">
              <a:extLst>
                <a:ext uri="{FF2B5EF4-FFF2-40B4-BE49-F238E27FC236}">
                  <a16:creationId xmlns:a16="http://schemas.microsoft.com/office/drawing/2014/main" id="{C7E21720-8204-470E-8D97-2968AC75D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356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Rapporto con gli operatori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317D97-081B-4D49-957D-BE4083C485F9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7ECC2F7-9E62-4215-A078-D652AF057EB8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006200" y="1411857"/>
            <a:ext cx="7131600" cy="4507200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D2A01A08-9F7E-43BA-B492-70B0335700C6}"/>
              </a:ext>
            </a:extLst>
          </p:cNvPr>
          <p:cNvGrpSpPr/>
          <p:nvPr/>
        </p:nvGrpSpPr>
        <p:grpSpPr>
          <a:xfrm>
            <a:off x="6580927" y="1412875"/>
            <a:ext cx="1820792" cy="5015632"/>
            <a:chOff x="7204376" y="1346947"/>
            <a:chExt cx="1820792" cy="5150835"/>
          </a:xfrm>
        </p:grpSpPr>
        <p:sp>
          <p:nvSpPr>
            <p:cNvPr id="13" name="Line 129">
              <a:extLst>
                <a:ext uri="{FF2B5EF4-FFF2-40B4-BE49-F238E27FC236}">
                  <a16:creationId xmlns:a16="http://schemas.microsoft.com/office/drawing/2014/main" id="{6D54F25C-6F29-4E06-8C4A-565307660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4" name="Rectangle 133">
              <a:extLst>
                <a:ext uri="{FF2B5EF4-FFF2-40B4-BE49-F238E27FC236}">
                  <a16:creationId xmlns:a16="http://schemas.microsoft.com/office/drawing/2014/main" id="{7D2797F4-D5D5-48A5-B7F2-B86AE5490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193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Arcisate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9BCB8A-16F9-49A8-B36A-2B88B6E106C5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653BCB9-6971-4088-9E83-2FE392625472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376797" y="1403203"/>
            <a:ext cx="8390407" cy="47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09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Gazzada Schianno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DD76D44-9DAE-4E22-A9AC-36802D43D63A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BC857A8-CEE4-420C-82A8-ACCCD2554F0F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375429" y="1404495"/>
            <a:ext cx="8393143" cy="47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1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Gazzada Schianno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Suggerimenti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01421CD-45B4-40A5-A608-AFEDFEF5FA8A}"/>
              </a:ext>
            </a:extLst>
          </p:cNvPr>
          <p:cNvSpPr/>
          <p:nvPr/>
        </p:nvSpPr>
        <p:spPr>
          <a:xfrm>
            <a:off x="98474" y="1780434"/>
            <a:ext cx="8890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Niente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Perché non c'è l'ecografia?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Sarebbe meglio poter usufruire di un ecografo!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Se ci fosse un ecografo sarebbe tutto migliore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Ascensore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Sarebbe utile la presenza di un ecografo per monitorare la gravidanza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Con l'ecografia sarebbe meglio il servizio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Perché non avete l'ecografo?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Sarebbe meglio avere un ecografo a disposizione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Migliorare l'agenda appuntamenti (ho chiamato 5 volte prima di averlo) </a:t>
            </a:r>
          </a:p>
        </p:txBody>
      </p:sp>
    </p:spTree>
    <p:extLst>
      <p:ext uri="{BB962C8B-B14F-4D97-AF65-F5344CB8AC3E}">
        <p14:creationId xmlns:p14="http://schemas.microsoft.com/office/powerpoint/2010/main" val="1888892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Malnate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489BD4-1C21-437F-8302-1CC4D1AA0CB8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E80D3E-2E67-4F37-A0F7-7801C301DD64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375429" y="1404495"/>
            <a:ext cx="8393143" cy="47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5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370E06-560D-4F7A-B6D7-99373B950B1A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367942" y="1182710"/>
            <a:ext cx="8408116" cy="476968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4695CA-ADCE-46C9-8C2B-70082ECE6A96}"/>
              </a:ext>
            </a:extLst>
          </p:cNvPr>
          <p:cNvSpPr txBox="1"/>
          <p:nvPr/>
        </p:nvSpPr>
        <p:spPr>
          <a:xfrm>
            <a:off x="140680" y="6386766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03D73E2B-9612-4501-9F95-76FAC377CDB3}"/>
              </a:ext>
            </a:extLst>
          </p:cNvPr>
          <p:cNvGrpSpPr/>
          <p:nvPr/>
        </p:nvGrpSpPr>
        <p:grpSpPr>
          <a:xfrm>
            <a:off x="7287516" y="1163487"/>
            <a:ext cx="1820792" cy="5417421"/>
            <a:chOff x="7204376" y="1346947"/>
            <a:chExt cx="1820792" cy="5563454"/>
          </a:xfrm>
        </p:grpSpPr>
        <p:sp>
          <p:nvSpPr>
            <p:cNvPr id="10" name="Line 129">
              <a:extLst>
                <a:ext uri="{FF2B5EF4-FFF2-40B4-BE49-F238E27FC236}">
                  <a16:creationId xmlns:a16="http://schemas.microsoft.com/office/drawing/2014/main" id="{DD56B927-471E-4E54-858D-9098A69E6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51758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1" name="Rectangle 133">
              <a:extLst>
                <a:ext uri="{FF2B5EF4-FFF2-40B4-BE49-F238E27FC236}">
                  <a16:creationId xmlns:a16="http://schemas.microsoft.com/office/drawing/2014/main" id="{9E3C85BF-D98D-4B26-802F-473F1BE4C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529247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983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Malnate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Suggerimenti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887506" y="2067743"/>
            <a:ext cx="7368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C497544-8F57-4251-A969-0CCAC0E02469}"/>
              </a:ext>
            </a:extLst>
          </p:cNvPr>
          <p:cNvSpPr/>
          <p:nvPr/>
        </p:nvSpPr>
        <p:spPr>
          <a:xfrm>
            <a:off x="126000" y="1780434"/>
            <a:ext cx="88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Sarebbe molto utile una rampa per poter accedere al consultorio con il passeggino. Francesca (ostetrica) e Irene (infermiera) TOP!!!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Accesso più pratico per i passeggini. Molto utili corsi massaggi neonati. Informare le famiglie del servizio (non sempre in ospedale ti indirizzano)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Suggerisco di creare una zona riservata ai parcheggi per il consultorio.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Parcheggi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Dare maggiore risalto alle attività svolte in consultorio attraverso adeguate pubblicità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Munirsi di una rampa (o ascensore) per passeggini e carrozzine! </a:t>
            </a:r>
          </a:p>
        </p:txBody>
      </p:sp>
    </p:spTree>
    <p:extLst>
      <p:ext uri="{BB962C8B-B14F-4D97-AF65-F5344CB8AC3E}">
        <p14:creationId xmlns:p14="http://schemas.microsoft.com/office/powerpoint/2010/main" val="2552808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Sesto Calende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9E61DE-8D3C-4E8D-BC9A-D4349F3C31CA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7FEBC82-B7AC-47D5-A8DD-FDB085B61B0C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375429" y="1404495"/>
            <a:ext cx="8393143" cy="47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26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Sesto Calende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Suggerimenti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5998" y="1780434"/>
            <a:ext cx="88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Tagliare l'erba del prato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Non lasciare chi entra abbandonato a se stesso ma accoglierlo in modo adeguato!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Aggiunta ecografo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Essere più sbrigativi e avvicinare gli appuntamenti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Ecografo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Chiamate dalle 12 alle 13 per appuntamenti è restrittivo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Il personale è stato gentilissimo e molto esaustivo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Parcheggio più ampio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maggior organizzazione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Pulizia zona esterna trascurata (erba alta) </a:t>
            </a:r>
          </a:p>
        </p:txBody>
      </p:sp>
    </p:spTree>
    <p:extLst>
      <p:ext uri="{BB962C8B-B14F-4D97-AF65-F5344CB8AC3E}">
        <p14:creationId xmlns:p14="http://schemas.microsoft.com/office/powerpoint/2010/main" val="3556929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Tradate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91E042-80DA-41CF-A3BE-418F8D447357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3B50BC-CEF4-46E8-9AE4-16B24BFF2B33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375429" y="1404498"/>
            <a:ext cx="8393143" cy="47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0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Tradate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Suggerimenti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6000" y="21779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 </a:t>
            </a:r>
          </a:p>
          <a:p>
            <a:r>
              <a:rPr lang="it-IT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it-IT" dirty="0"/>
              <a:t>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81702D2-2CE6-4D02-B711-35F820E0430C}"/>
              </a:ext>
            </a:extLst>
          </p:cNvPr>
          <p:cNvSpPr/>
          <p:nvPr/>
        </p:nvSpPr>
        <p:spPr>
          <a:xfrm>
            <a:off x="2286000" y="18991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DF4F979-5EBC-4109-850A-F12AF4D8AF2D}"/>
              </a:ext>
            </a:extLst>
          </p:cNvPr>
          <p:cNvSpPr/>
          <p:nvPr/>
        </p:nvSpPr>
        <p:spPr>
          <a:xfrm>
            <a:off x="126000" y="1780434"/>
            <a:ext cx="88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Non ho usufruito di altri servizi oltre all'incontro del corso preparto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Non ho suggerimenti </a:t>
            </a:r>
          </a:p>
        </p:txBody>
      </p:sp>
    </p:spTree>
    <p:extLst>
      <p:ext uri="{BB962C8B-B14F-4D97-AF65-F5344CB8AC3E}">
        <p14:creationId xmlns:p14="http://schemas.microsoft.com/office/powerpoint/2010/main" val="3028504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Varese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A5A4C1-99F6-4FB6-BAC5-FFADBF211D6D}"/>
              </a:ext>
            </a:extLst>
          </p:cNvPr>
          <p:cNvSpPr txBox="1"/>
          <p:nvPr/>
        </p:nvSpPr>
        <p:spPr>
          <a:xfrm>
            <a:off x="6550663" y="6457634"/>
            <a:ext cx="1820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EC8E40-AD1C-4D03-8616-FA2134D73ACA}"/>
              </a:ext>
            </a:extLst>
          </p:cNvPr>
          <p:cNvSpPr txBox="1"/>
          <p:nvPr/>
        </p:nvSpPr>
        <p:spPr>
          <a:xfrm>
            <a:off x="6569615" y="647850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B6E9C1A-2C6C-4D5B-BD43-A0F799994449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375429" y="1404499"/>
            <a:ext cx="8393143" cy="47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07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F9345D-2ACF-4BB7-8835-7A4EB7ED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49922" y="1057615"/>
            <a:ext cx="364415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Varese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Suggerimenti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6000" y="21779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 </a:t>
            </a:r>
          </a:p>
          <a:p>
            <a:r>
              <a:rPr lang="it-IT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it-IT" dirty="0"/>
              <a:t>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81702D2-2CE6-4D02-B711-35F820E0430C}"/>
              </a:ext>
            </a:extLst>
          </p:cNvPr>
          <p:cNvSpPr/>
          <p:nvPr/>
        </p:nvSpPr>
        <p:spPr>
          <a:xfrm>
            <a:off x="2286000" y="18991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DF4F979-5EBC-4109-850A-F12AF4D8AF2D}"/>
              </a:ext>
            </a:extLst>
          </p:cNvPr>
          <p:cNvSpPr/>
          <p:nvPr/>
        </p:nvSpPr>
        <p:spPr>
          <a:xfrm>
            <a:off x="126000" y="1780434"/>
            <a:ext cx="88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Pensare a opuscoli/guide per le neomamme </a:t>
            </a:r>
          </a:p>
        </p:txBody>
      </p:sp>
    </p:spTree>
    <p:extLst>
      <p:ext uri="{BB962C8B-B14F-4D97-AF65-F5344CB8AC3E}">
        <p14:creationId xmlns:p14="http://schemas.microsoft.com/office/powerpoint/2010/main" val="255145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confronto 2017 - 2018</a:t>
            </a: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A5A4C1-99F6-4FB6-BAC5-FFADBF211D6D}"/>
              </a:ext>
            </a:extLst>
          </p:cNvPr>
          <p:cNvSpPr txBox="1"/>
          <p:nvPr/>
        </p:nvSpPr>
        <p:spPr>
          <a:xfrm>
            <a:off x="140680" y="6386766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E9499B5-92C3-43BD-89BE-9746F7F2B413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371332" y="1128797"/>
            <a:ext cx="8401336" cy="4932926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A1409029-10CA-4D77-A603-D4FAB21E182D}"/>
              </a:ext>
            </a:extLst>
          </p:cNvPr>
          <p:cNvGrpSpPr/>
          <p:nvPr/>
        </p:nvGrpSpPr>
        <p:grpSpPr>
          <a:xfrm>
            <a:off x="7287516" y="1163487"/>
            <a:ext cx="1820792" cy="5417421"/>
            <a:chOff x="7204376" y="1346947"/>
            <a:chExt cx="1820792" cy="5563454"/>
          </a:xfrm>
        </p:grpSpPr>
        <p:sp>
          <p:nvSpPr>
            <p:cNvPr id="9" name="Line 129">
              <a:extLst>
                <a:ext uri="{FF2B5EF4-FFF2-40B4-BE49-F238E27FC236}">
                  <a16:creationId xmlns:a16="http://schemas.microsoft.com/office/drawing/2014/main" id="{67282C18-1DDB-4B08-90EB-2EAA20CC6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51758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" name="Rectangle 133">
              <a:extLst>
                <a:ext uri="{FF2B5EF4-FFF2-40B4-BE49-F238E27FC236}">
                  <a16:creationId xmlns:a16="http://schemas.microsoft.com/office/drawing/2014/main" id="{71766379-0C05-4FF3-BEB3-C80DA05BE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529247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82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complessiva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 2018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DBB31A6-82B7-4C02-A7AE-BD126394C6C6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47705" y="1407550"/>
            <a:ext cx="7248591" cy="432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939795-EB9D-417F-A0A5-66B1BC28D463}"/>
              </a:ext>
            </a:extLst>
          </p:cNvPr>
          <p:cNvSpPr txBox="1"/>
          <p:nvPr/>
        </p:nvSpPr>
        <p:spPr>
          <a:xfrm>
            <a:off x="140680" y="6386766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53CA731-45AA-4821-8A78-639CF4D40B30}"/>
              </a:ext>
            </a:extLst>
          </p:cNvPr>
          <p:cNvGrpSpPr/>
          <p:nvPr/>
        </p:nvGrpSpPr>
        <p:grpSpPr>
          <a:xfrm>
            <a:off x="6580913" y="1412875"/>
            <a:ext cx="1820792" cy="5015632"/>
            <a:chOff x="7204376" y="1346947"/>
            <a:chExt cx="1820792" cy="5150835"/>
          </a:xfrm>
        </p:grpSpPr>
        <p:sp>
          <p:nvSpPr>
            <p:cNvPr id="8" name="Line 129">
              <a:extLst>
                <a:ext uri="{FF2B5EF4-FFF2-40B4-BE49-F238E27FC236}">
                  <a16:creationId xmlns:a16="http://schemas.microsoft.com/office/drawing/2014/main" id="{78696BC4-673B-45AD-A27F-44469050A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9" name="Rectangle 133">
              <a:extLst>
                <a:ext uri="{FF2B5EF4-FFF2-40B4-BE49-F238E27FC236}">
                  <a16:creationId xmlns:a16="http://schemas.microsoft.com/office/drawing/2014/main" id="{23AEAF55-F3D5-4BBE-A7B3-70F88B66E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22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complessiva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 confronto 2017 - 2018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BF1356-AC25-455E-97FC-DF4A52AF52E7}"/>
              </a:ext>
            </a:extLst>
          </p:cNvPr>
          <p:cNvSpPr txBox="1"/>
          <p:nvPr/>
        </p:nvSpPr>
        <p:spPr>
          <a:xfrm>
            <a:off x="140680" y="6386766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59758B7-464D-4F5D-AA38-1C2937755395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005753" y="1408977"/>
            <a:ext cx="7132494" cy="4506913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B5302F51-96BE-4621-BDC0-03A613FD11FE}"/>
              </a:ext>
            </a:extLst>
          </p:cNvPr>
          <p:cNvGrpSpPr/>
          <p:nvPr/>
        </p:nvGrpSpPr>
        <p:grpSpPr>
          <a:xfrm>
            <a:off x="6580913" y="1412875"/>
            <a:ext cx="1820792" cy="5015632"/>
            <a:chOff x="7204376" y="1346947"/>
            <a:chExt cx="1820792" cy="5150835"/>
          </a:xfrm>
        </p:grpSpPr>
        <p:sp>
          <p:nvSpPr>
            <p:cNvPr id="12" name="Line 129">
              <a:extLst>
                <a:ext uri="{FF2B5EF4-FFF2-40B4-BE49-F238E27FC236}">
                  <a16:creationId xmlns:a16="http://schemas.microsoft.com/office/drawing/2014/main" id="{524C1D63-BA38-4FF7-9873-ED391F6DA1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3" name="Rectangle 133">
              <a:extLst>
                <a:ext uri="{FF2B5EF4-FFF2-40B4-BE49-F238E27FC236}">
                  <a16:creationId xmlns:a16="http://schemas.microsoft.com/office/drawing/2014/main" id="{3FE3846D-DE72-49C7-BB9E-468A10BB0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80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2199CD-4AE7-47DD-84C1-EDACD3796145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47706" y="1407550"/>
            <a:ext cx="7248588" cy="4320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Soddisfazione servizio di accoglienza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867B3A-84F1-4ABE-8B42-44EE3BBE6425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B2BCDD8-87F5-4D4F-8438-BB5797AE5D14}"/>
              </a:ext>
            </a:extLst>
          </p:cNvPr>
          <p:cNvGrpSpPr/>
          <p:nvPr/>
        </p:nvGrpSpPr>
        <p:grpSpPr>
          <a:xfrm>
            <a:off x="6553203" y="1412875"/>
            <a:ext cx="1820792" cy="5015632"/>
            <a:chOff x="7204376" y="1346947"/>
            <a:chExt cx="1820792" cy="515083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B7E65081-6956-44D9-988B-59D3B14124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2" name="Rectangle 133">
              <a:extLst>
                <a:ext uri="{FF2B5EF4-FFF2-40B4-BE49-F238E27FC236}">
                  <a16:creationId xmlns:a16="http://schemas.microsoft.com/office/drawing/2014/main" id="{24A40DE7-88D6-4A4A-BBC4-42052995E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96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</a:t>
            </a:r>
            <a:r>
              <a:rPr lang="it-IT" altLang="it-IT" sz="1800" i="1" u="none" dirty="0">
                <a:solidFill>
                  <a:srgbClr val="000099"/>
                </a:solidFill>
              </a:rPr>
              <a:t> confronto 2017 - 2018</a:t>
            </a:r>
          </a:p>
          <a:p>
            <a:pPr algn="ctr" eaLnBrk="1" hangingPunct="1">
              <a:defRPr/>
            </a:pPr>
            <a:endParaRPr lang="it-IT" altLang="it-IT" sz="1800" i="1" u="none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Soddisfazione servizio di accoglienza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BE0092-AB94-44CD-BA64-707D43A7AD0E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8DE7B2-4F01-4D1A-BF5E-A5807E2E304F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006200" y="1407105"/>
            <a:ext cx="7131600" cy="4507200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04455C1F-54FD-4962-85C7-2E304E720222}"/>
              </a:ext>
            </a:extLst>
          </p:cNvPr>
          <p:cNvGrpSpPr/>
          <p:nvPr/>
        </p:nvGrpSpPr>
        <p:grpSpPr>
          <a:xfrm>
            <a:off x="6553203" y="1412875"/>
            <a:ext cx="1820792" cy="5015632"/>
            <a:chOff x="7204376" y="1346947"/>
            <a:chExt cx="1820792" cy="5150835"/>
          </a:xfrm>
        </p:grpSpPr>
        <p:sp>
          <p:nvSpPr>
            <p:cNvPr id="10" name="Line 129">
              <a:extLst>
                <a:ext uri="{FF2B5EF4-FFF2-40B4-BE49-F238E27FC236}">
                  <a16:creationId xmlns:a16="http://schemas.microsoft.com/office/drawing/2014/main" id="{636C654F-D8B0-45FA-AF65-BB9F88511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1" name="Rectangle 133">
              <a:extLst>
                <a:ext uri="{FF2B5EF4-FFF2-40B4-BE49-F238E27FC236}">
                  <a16:creationId xmlns:a16="http://schemas.microsoft.com/office/drawing/2014/main" id="{10710491-5FF5-4944-9038-1EF69E9B6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76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F0016A0-9A27-4265-B08E-5216C04AA802}"/>
              </a:ext>
            </a:extLst>
          </p:cNvPr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947706" y="1407550"/>
            <a:ext cx="7248589" cy="432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19E285-5B56-48D6-A451-D4126393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7571"/>
            <a:ext cx="6626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i="1" u="none" dirty="0">
                <a:solidFill>
                  <a:srgbClr val="000099"/>
                </a:solidFill>
                <a:latin typeface="+mj-lt"/>
              </a:rPr>
              <a:t>Consultori: </a:t>
            </a: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soddisfazione per i singoli </a:t>
            </a:r>
          </a:p>
          <a:p>
            <a:pPr algn="ctr" eaLnBrk="1" hangingPunct="1">
              <a:defRPr/>
            </a:pPr>
            <a:r>
              <a:rPr lang="it-IT" altLang="it-IT" sz="1800" i="1" u="none" dirty="0">
                <a:solidFill>
                  <a:srgbClr val="000099"/>
                </a:solidFill>
                <a:latin typeface="+mj-lt"/>
              </a:rPr>
              <a:t>elementi del servizio 2018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749922" y="1057615"/>
            <a:ext cx="3644153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Tempo dedicato dal personale dell'accoglienza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23B59D-FECA-4228-9263-C197086C2019}"/>
              </a:ext>
            </a:extLst>
          </p:cNvPr>
          <p:cNvSpPr txBox="1"/>
          <p:nvPr/>
        </p:nvSpPr>
        <p:spPr>
          <a:xfrm>
            <a:off x="112544" y="6541514"/>
            <a:ext cx="1820792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Valore medio; scala 1:4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16572BBD-284B-4FBB-AC5F-342CB4775D6F}"/>
              </a:ext>
            </a:extLst>
          </p:cNvPr>
          <p:cNvGrpSpPr/>
          <p:nvPr/>
        </p:nvGrpSpPr>
        <p:grpSpPr>
          <a:xfrm>
            <a:off x="6580913" y="1412875"/>
            <a:ext cx="1820792" cy="5015632"/>
            <a:chOff x="7204376" y="1346947"/>
            <a:chExt cx="1820792" cy="5150835"/>
          </a:xfrm>
        </p:grpSpPr>
        <p:sp>
          <p:nvSpPr>
            <p:cNvPr id="9" name="Line 129">
              <a:extLst>
                <a:ext uri="{FF2B5EF4-FFF2-40B4-BE49-F238E27FC236}">
                  <a16:creationId xmlns:a16="http://schemas.microsoft.com/office/drawing/2014/main" id="{C5AE9294-6363-46A5-8B7A-F97FA3693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04909" y="1346947"/>
              <a:ext cx="0" cy="4769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it-IT"/>
            </a:p>
          </p:txBody>
        </p:sp>
        <p:sp>
          <p:nvSpPr>
            <p:cNvPr id="10" name="Rectangle 133">
              <a:extLst>
                <a:ext uri="{FF2B5EF4-FFF2-40B4-BE49-F238E27FC236}">
                  <a16:creationId xmlns:a16="http://schemas.microsoft.com/office/drawing/2014/main" id="{18D02B7C-CB0B-4A34-B994-6A1D96FE0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376" y="6116628"/>
              <a:ext cx="1820792" cy="381154"/>
            </a:xfrm>
            <a:prstGeom prst="rect">
              <a:avLst/>
            </a:prstGeom>
            <a:noFill/>
            <a:ln w="2286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 b="1" u="sng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Soddisfazione complessiva </a:t>
              </a:r>
            </a:p>
            <a:p>
              <a:pPr algn="ctr" eaLnBrk="1" hangingPunct="1"/>
              <a:r>
                <a:rPr lang="it-IT" altLang="it-IT" sz="1000" u="none" dirty="0">
                  <a:solidFill>
                    <a:srgbClr val="000066"/>
                  </a:solidFill>
                  <a:latin typeface="Tahoma" panose="020B0604030504040204" pitchFamily="34" charset="0"/>
                </a:rPr>
                <a:t>3,75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885535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90000" rIns="90000" bIns="90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9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1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959</Words>
  <Application>Microsoft Office PowerPoint</Application>
  <PresentationFormat>Presentazione su schermo (4:3)</PresentationFormat>
  <Paragraphs>232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41" baseType="lpstr">
      <vt:lpstr>Tahoma</vt:lpstr>
      <vt:lpstr>Times New Roman</vt:lpstr>
      <vt:lpstr>Wingdings</vt:lpstr>
      <vt:lpstr>Struttura predefinita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Teseo</dc:creator>
  <cp:lastModifiedBy>TESEO</cp:lastModifiedBy>
  <cp:revision>102</cp:revision>
  <cp:lastPrinted>2019-03-01T13:14:08Z</cp:lastPrinted>
  <dcterms:created xsi:type="dcterms:W3CDTF">2017-09-08T10:30:47Z</dcterms:created>
  <dcterms:modified xsi:type="dcterms:W3CDTF">2019-03-04T15:51:44Z</dcterms:modified>
</cp:coreProperties>
</file>