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541" r:id="rId3"/>
    <p:sldId id="512" r:id="rId4"/>
    <p:sldId id="533" r:id="rId5"/>
    <p:sldId id="542" r:id="rId6"/>
    <p:sldId id="277" r:id="rId7"/>
    <p:sldId id="536" r:id="rId8"/>
    <p:sldId id="543" r:id="rId9"/>
    <p:sldId id="538" r:id="rId10"/>
    <p:sldId id="520" r:id="rId11"/>
    <p:sldId id="517" r:id="rId12"/>
    <p:sldId id="522" r:id="rId13"/>
    <p:sldId id="534" r:id="rId14"/>
    <p:sldId id="287" r:id="rId15"/>
    <p:sldId id="539" r:id="rId16"/>
    <p:sldId id="540" r:id="rId17"/>
    <p:sldId id="374" r:id="rId18"/>
    <p:sldId id="386" r:id="rId19"/>
    <p:sldId id="384" r:id="rId20"/>
    <p:sldId id="535" r:id="rId21"/>
    <p:sldId id="257" r:id="rId22"/>
    <p:sldId id="544" r:id="rId23"/>
    <p:sldId id="545" r:id="rId24"/>
    <p:sldId id="500" r:id="rId25"/>
    <p:sldId id="260" r:id="rId26"/>
    <p:sldId id="279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566"/>
    <p:restoredTop sz="93822"/>
  </p:normalViewPr>
  <p:slideViewPr>
    <p:cSldViewPr snapToGrid="0" snapToObjects="1">
      <p:cViewPr varScale="1">
        <p:scale>
          <a:sx n="69" d="100"/>
          <a:sy n="69" d="100"/>
        </p:scale>
        <p:origin x="2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A466A4-31D6-BC49-A95E-FF164F52BA60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024F0BB-9876-964E-A6B3-C05E2D56F49C}">
      <dgm:prSet phldrT="[Testo]"/>
      <dgm:spPr/>
      <dgm:t>
        <a:bodyPr/>
        <a:lstStyle/>
        <a:p>
          <a:r>
            <a:rPr lang="it-IT" dirty="0"/>
            <a:t>Neuro</a:t>
          </a:r>
        </a:p>
      </dgm:t>
    </dgm:pt>
    <dgm:pt modelId="{79AC2B1C-F348-A244-931D-F2DEE3876DC2}" type="parTrans" cxnId="{84FF0522-73EE-0A4C-ABAB-2035CC454590}">
      <dgm:prSet/>
      <dgm:spPr/>
      <dgm:t>
        <a:bodyPr/>
        <a:lstStyle/>
        <a:p>
          <a:endParaRPr lang="it-IT"/>
        </a:p>
      </dgm:t>
    </dgm:pt>
    <dgm:pt modelId="{D13B2D4A-0847-6247-B083-30B6FAF6FAA0}" type="sibTrans" cxnId="{84FF0522-73EE-0A4C-ABAB-2035CC454590}">
      <dgm:prSet/>
      <dgm:spPr/>
      <dgm:t>
        <a:bodyPr/>
        <a:lstStyle/>
        <a:p>
          <a:endParaRPr lang="it-IT"/>
        </a:p>
      </dgm:t>
    </dgm:pt>
    <dgm:pt modelId="{7880EC85-A389-F64F-9459-AB85D0A8A556}">
      <dgm:prSet phldrT="[Testo]"/>
      <dgm:spPr/>
      <dgm:t>
        <a:bodyPr/>
        <a:lstStyle/>
        <a:p>
          <a:r>
            <a:rPr lang="it-IT" dirty="0" err="1"/>
            <a:t>NRx</a:t>
          </a:r>
          <a:endParaRPr lang="it-IT" dirty="0"/>
        </a:p>
      </dgm:t>
    </dgm:pt>
    <dgm:pt modelId="{D9676156-E95B-3E41-BDA3-2BEF715B0BD2}" type="parTrans" cxnId="{7901EC4E-FDD1-614F-9DA9-FB9547B5C931}">
      <dgm:prSet/>
      <dgm:spPr/>
      <dgm:t>
        <a:bodyPr/>
        <a:lstStyle/>
        <a:p>
          <a:endParaRPr lang="it-IT"/>
        </a:p>
      </dgm:t>
    </dgm:pt>
    <dgm:pt modelId="{325A6F6B-A8B5-1C49-A9C6-A2BBC516A338}" type="sibTrans" cxnId="{7901EC4E-FDD1-614F-9DA9-FB9547B5C931}">
      <dgm:prSet/>
      <dgm:spPr/>
      <dgm:t>
        <a:bodyPr/>
        <a:lstStyle/>
        <a:p>
          <a:endParaRPr lang="it-IT"/>
        </a:p>
      </dgm:t>
    </dgm:pt>
    <dgm:pt modelId="{3C2F971A-3864-314A-B6E2-C57CCC3AAD69}">
      <dgm:prSet phldrT="[Testo]"/>
      <dgm:spPr/>
      <dgm:t>
        <a:bodyPr/>
        <a:lstStyle/>
        <a:p>
          <a:r>
            <a:rPr lang="it-IT" dirty="0" err="1"/>
            <a:t>ChV</a:t>
          </a:r>
          <a:endParaRPr lang="it-IT" dirty="0"/>
        </a:p>
      </dgm:t>
    </dgm:pt>
    <dgm:pt modelId="{EDB98FA9-9E03-4845-ADF2-2126026F8355}" type="parTrans" cxnId="{C5D511F0-CC72-594F-A8DE-EAFCD40AD9D2}">
      <dgm:prSet/>
      <dgm:spPr/>
      <dgm:t>
        <a:bodyPr/>
        <a:lstStyle/>
        <a:p>
          <a:endParaRPr lang="it-IT"/>
        </a:p>
      </dgm:t>
    </dgm:pt>
    <dgm:pt modelId="{B263841B-02B7-F441-B775-5709CC7FB0BD}" type="sibTrans" cxnId="{C5D511F0-CC72-594F-A8DE-EAFCD40AD9D2}">
      <dgm:prSet/>
      <dgm:spPr/>
      <dgm:t>
        <a:bodyPr/>
        <a:lstStyle/>
        <a:p>
          <a:endParaRPr lang="it-IT"/>
        </a:p>
      </dgm:t>
    </dgm:pt>
    <dgm:pt modelId="{A13FB39A-02BD-6F42-85E0-18D536EC5CD7}">
      <dgm:prSet phldrT="[Testo]"/>
      <dgm:spPr/>
      <dgm:t>
        <a:bodyPr/>
        <a:lstStyle/>
        <a:p>
          <a:r>
            <a:rPr lang="it-IT" dirty="0" err="1"/>
            <a:t>NCh</a:t>
          </a:r>
          <a:endParaRPr lang="it-IT" dirty="0"/>
        </a:p>
      </dgm:t>
    </dgm:pt>
    <dgm:pt modelId="{3D16D50F-FB2F-7141-B1B8-0731487A9CFA}" type="parTrans" cxnId="{494D1BB6-ED28-B840-802A-1FB8CDB7BD4E}">
      <dgm:prSet/>
      <dgm:spPr/>
      <dgm:t>
        <a:bodyPr/>
        <a:lstStyle/>
        <a:p>
          <a:endParaRPr lang="it-IT"/>
        </a:p>
      </dgm:t>
    </dgm:pt>
    <dgm:pt modelId="{E64E8AC5-EE06-C44A-8E8E-0CAC764997A8}" type="sibTrans" cxnId="{494D1BB6-ED28-B840-802A-1FB8CDB7BD4E}">
      <dgm:prSet/>
      <dgm:spPr/>
      <dgm:t>
        <a:bodyPr/>
        <a:lstStyle/>
        <a:p>
          <a:endParaRPr lang="it-IT"/>
        </a:p>
      </dgm:t>
    </dgm:pt>
    <dgm:pt modelId="{8038AA7A-57CA-6843-BDBC-768AF41755AB}">
      <dgm:prSet phldrT="[Testo]"/>
      <dgm:spPr/>
      <dgm:t>
        <a:bodyPr/>
        <a:lstStyle/>
        <a:p>
          <a:r>
            <a:rPr lang="it-IT" dirty="0" err="1"/>
            <a:t>Riab</a:t>
          </a:r>
          <a:endParaRPr lang="it-IT" dirty="0"/>
        </a:p>
      </dgm:t>
    </dgm:pt>
    <dgm:pt modelId="{F5407789-E05B-ED4C-9FC5-FE7453E1263B}" type="parTrans" cxnId="{3605EBF1-CB50-4D43-A117-8CBB0E7AA1AA}">
      <dgm:prSet/>
      <dgm:spPr/>
      <dgm:t>
        <a:bodyPr/>
        <a:lstStyle/>
        <a:p>
          <a:endParaRPr lang="it-IT"/>
        </a:p>
      </dgm:t>
    </dgm:pt>
    <dgm:pt modelId="{16B74FFA-50AE-C343-9AD4-CEF077C0FDE3}" type="sibTrans" cxnId="{3605EBF1-CB50-4D43-A117-8CBB0E7AA1AA}">
      <dgm:prSet/>
      <dgm:spPr/>
      <dgm:t>
        <a:bodyPr/>
        <a:lstStyle/>
        <a:p>
          <a:endParaRPr lang="it-IT"/>
        </a:p>
      </dgm:t>
    </dgm:pt>
    <dgm:pt modelId="{B6EA5844-5B4A-9241-BD2A-CD313AFA7813}">
      <dgm:prSet/>
      <dgm:spPr/>
      <dgm:t>
        <a:bodyPr/>
        <a:lstStyle/>
        <a:p>
          <a:r>
            <a:rPr lang="it-IT" dirty="0" err="1"/>
            <a:t>MInt</a:t>
          </a:r>
          <a:endParaRPr lang="it-IT" dirty="0"/>
        </a:p>
      </dgm:t>
    </dgm:pt>
    <dgm:pt modelId="{DC285774-777A-D543-9F6E-C729328E2488}" type="parTrans" cxnId="{D65FCF1F-79C0-8A4F-BCEF-423A8F547D9F}">
      <dgm:prSet/>
      <dgm:spPr/>
      <dgm:t>
        <a:bodyPr/>
        <a:lstStyle/>
        <a:p>
          <a:endParaRPr lang="it-IT"/>
        </a:p>
      </dgm:t>
    </dgm:pt>
    <dgm:pt modelId="{6245277D-6297-B04A-B46E-B5479C1E6B2A}" type="sibTrans" cxnId="{D65FCF1F-79C0-8A4F-BCEF-423A8F547D9F}">
      <dgm:prSet/>
      <dgm:spPr/>
      <dgm:t>
        <a:bodyPr/>
        <a:lstStyle/>
        <a:p>
          <a:endParaRPr lang="it-IT"/>
        </a:p>
      </dgm:t>
    </dgm:pt>
    <dgm:pt modelId="{1E5B9CD0-4064-924A-BCF4-10104778AB58}">
      <dgm:prSet/>
      <dgm:spPr/>
      <dgm:t>
        <a:bodyPr/>
        <a:lstStyle/>
        <a:p>
          <a:r>
            <a:rPr lang="it-IT" dirty="0"/>
            <a:t>Cardio</a:t>
          </a:r>
        </a:p>
      </dgm:t>
    </dgm:pt>
    <dgm:pt modelId="{066053FD-7838-D74A-8E52-49853310C070}" type="parTrans" cxnId="{53F60029-8982-6242-8B5B-0CC11F843A2A}">
      <dgm:prSet/>
      <dgm:spPr/>
      <dgm:t>
        <a:bodyPr/>
        <a:lstStyle/>
        <a:p>
          <a:endParaRPr lang="it-IT"/>
        </a:p>
      </dgm:t>
    </dgm:pt>
    <dgm:pt modelId="{DF0FD13B-8280-E84C-BB8A-8232B0B1A141}" type="sibTrans" cxnId="{53F60029-8982-6242-8B5B-0CC11F843A2A}">
      <dgm:prSet/>
      <dgm:spPr/>
      <dgm:t>
        <a:bodyPr/>
        <a:lstStyle/>
        <a:p>
          <a:endParaRPr lang="it-IT"/>
        </a:p>
      </dgm:t>
    </dgm:pt>
    <dgm:pt modelId="{5B47FF01-371D-2F45-BCFB-FD3CFAF72BA5}">
      <dgm:prSet/>
      <dgm:spPr/>
      <dgm:t>
        <a:bodyPr/>
        <a:lstStyle/>
        <a:p>
          <a:r>
            <a:rPr lang="it-IT" dirty="0" err="1"/>
            <a:t>TInt</a:t>
          </a:r>
          <a:endParaRPr lang="it-IT" dirty="0"/>
        </a:p>
      </dgm:t>
    </dgm:pt>
    <dgm:pt modelId="{525DB7B5-315D-B44C-99A6-04DC7B74C112}" type="parTrans" cxnId="{424D7E50-D54E-5747-BA71-E8EE977863DA}">
      <dgm:prSet/>
      <dgm:spPr/>
      <dgm:t>
        <a:bodyPr/>
        <a:lstStyle/>
        <a:p>
          <a:endParaRPr lang="it-IT"/>
        </a:p>
      </dgm:t>
    </dgm:pt>
    <dgm:pt modelId="{EB586482-74C3-2F46-B9B1-43123A3E89F0}" type="sibTrans" cxnId="{424D7E50-D54E-5747-BA71-E8EE977863DA}">
      <dgm:prSet/>
      <dgm:spPr/>
      <dgm:t>
        <a:bodyPr/>
        <a:lstStyle/>
        <a:p>
          <a:endParaRPr lang="it-IT"/>
        </a:p>
      </dgm:t>
    </dgm:pt>
    <dgm:pt modelId="{3FCC2549-87A4-F941-A272-53C5B6AEC3BE}">
      <dgm:prSet/>
      <dgm:spPr/>
      <dgm:t>
        <a:bodyPr/>
        <a:lstStyle/>
        <a:p>
          <a:r>
            <a:rPr lang="it-IT" dirty="0"/>
            <a:t>118</a:t>
          </a:r>
        </a:p>
      </dgm:t>
    </dgm:pt>
    <dgm:pt modelId="{2F9717EF-D261-7C49-A93B-63E2E6118BB0}" type="parTrans" cxnId="{03B8679E-74BA-0842-BAD4-F897E8AE2664}">
      <dgm:prSet/>
      <dgm:spPr/>
      <dgm:t>
        <a:bodyPr/>
        <a:lstStyle/>
        <a:p>
          <a:endParaRPr lang="it-IT"/>
        </a:p>
      </dgm:t>
    </dgm:pt>
    <dgm:pt modelId="{A27BFE9F-51FF-6045-B351-C09CA19175BE}" type="sibTrans" cxnId="{03B8679E-74BA-0842-BAD4-F897E8AE2664}">
      <dgm:prSet/>
      <dgm:spPr/>
      <dgm:t>
        <a:bodyPr/>
        <a:lstStyle/>
        <a:p>
          <a:endParaRPr lang="it-IT"/>
        </a:p>
      </dgm:t>
    </dgm:pt>
    <dgm:pt modelId="{CEC5AFB7-C993-6644-96EB-CB652520D155}">
      <dgm:prSet/>
      <dgm:spPr/>
      <dgm:t>
        <a:bodyPr/>
        <a:lstStyle/>
        <a:p>
          <a:r>
            <a:rPr lang="it-IT" dirty="0"/>
            <a:t>PS</a:t>
          </a:r>
        </a:p>
      </dgm:t>
    </dgm:pt>
    <dgm:pt modelId="{7972D71E-0E4E-CA4A-A816-F08120430973}" type="parTrans" cxnId="{65991BCE-BF91-DE4D-B4DD-4768EDB76E6A}">
      <dgm:prSet/>
      <dgm:spPr/>
      <dgm:t>
        <a:bodyPr/>
        <a:lstStyle/>
        <a:p>
          <a:endParaRPr lang="it-IT"/>
        </a:p>
      </dgm:t>
    </dgm:pt>
    <dgm:pt modelId="{493FF82C-0519-DA42-8CE0-0191788EB751}" type="sibTrans" cxnId="{65991BCE-BF91-DE4D-B4DD-4768EDB76E6A}">
      <dgm:prSet/>
      <dgm:spPr/>
      <dgm:t>
        <a:bodyPr/>
        <a:lstStyle/>
        <a:p>
          <a:endParaRPr lang="it-IT"/>
        </a:p>
      </dgm:t>
    </dgm:pt>
    <dgm:pt modelId="{E2BAAF9D-C773-5D4C-9AAE-5E84CB7D7E4A}" type="pres">
      <dgm:prSet presAssocID="{B7A466A4-31D6-BC49-A95E-FF164F52BA60}" presName="composite" presStyleCnt="0">
        <dgm:presLayoutVars>
          <dgm:chMax val="1"/>
          <dgm:dir/>
          <dgm:resizeHandles val="exact"/>
        </dgm:presLayoutVars>
      </dgm:prSet>
      <dgm:spPr/>
    </dgm:pt>
    <dgm:pt modelId="{1246335F-A0E9-C848-83F5-DFAA3FC1B19C}" type="pres">
      <dgm:prSet presAssocID="{B7A466A4-31D6-BC49-A95E-FF164F52BA60}" presName="radial" presStyleCnt="0">
        <dgm:presLayoutVars>
          <dgm:animLvl val="ctr"/>
        </dgm:presLayoutVars>
      </dgm:prSet>
      <dgm:spPr/>
    </dgm:pt>
    <dgm:pt modelId="{34DC7D72-F410-C94D-82AF-2610C6C63B05}" type="pres">
      <dgm:prSet presAssocID="{4024F0BB-9876-964E-A6B3-C05E2D56F49C}" presName="centerShape" presStyleLbl="vennNode1" presStyleIdx="0" presStyleCnt="10"/>
      <dgm:spPr/>
    </dgm:pt>
    <dgm:pt modelId="{4765841F-B01A-EF4B-91B8-EECFAE8F95B5}" type="pres">
      <dgm:prSet presAssocID="{3FCC2549-87A4-F941-A272-53C5B6AEC3BE}" presName="node" presStyleLbl="vennNode1" presStyleIdx="1" presStyleCnt="10">
        <dgm:presLayoutVars>
          <dgm:bulletEnabled val="1"/>
        </dgm:presLayoutVars>
      </dgm:prSet>
      <dgm:spPr/>
    </dgm:pt>
    <dgm:pt modelId="{3D0722F9-7536-0847-BCB1-49504F2AF301}" type="pres">
      <dgm:prSet presAssocID="{CEC5AFB7-C993-6644-96EB-CB652520D155}" presName="node" presStyleLbl="vennNode1" presStyleIdx="2" presStyleCnt="10">
        <dgm:presLayoutVars>
          <dgm:bulletEnabled val="1"/>
        </dgm:presLayoutVars>
      </dgm:prSet>
      <dgm:spPr/>
    </dgm:pt>
    <dgm:pt modelId="{4097B453-09C6-A249-B782-38ACB8DA407E}" type="pres">
      <dgm:prSet presAssocID="{7880EC85-A389-F64F-9459-AB85D0A8A556}" presName="node" presStyleLbl="vennNode1" presStyleIdx="3" presStyleCnt="10">
        <dgm:presLayoutVars>
          <dgm:bulletEnabled val="1"/>
        </dgm:presLayoutVars>
      </dgm:prSet>
      <dgm:spPr/>
    </dgm:pt>
    <dgm:pt modelId="{4C13C506-894A-1242-B782-71DA6986D288}" type="pres">
      <dgm:prSet presAssocID="{5B47FF01-371D-2F45-BCFB-FD3CFAF72BA5}" presName="node" presStyleLbl="vennNode1" presStyleIdx="4" presStyleCnt="10">
        <dgm:presLayoutVars>
          <dgm:bulletEnabled val="1"/>
        </dgm:presLayoutVars>
      </dgm:prSet>
      <dgm:spPr/>
    </dgm:pt>
    <dgm:pt modelId="{D6DB0861-0137-B146-9D9A-763B47323BA0}" type="pres">
      <dgm:prSet presAssocID="{3C2F971A-3864-314A-B6E2-C57CCC3AAD69}" presName="node" presStyleLbl="vennNode1" presStyleIdx="5" presStyleCnt="10">
        <dgm:presLayoutVars>
          <dgm:bulletEnabled val="1"/>
        </dgm:presLayoutVars>
      </dgm:prSet>
      <dgm:spPr/>
    </dgm:pt>
    <dgm:pt modelId="{FA3CBEDD-F60D-8A42-977C-239EC7DF582C}" type="pres">
      <dgm:prSet presAssocID="{A13FB39A-02BD-6F42-85E0-18D536EC5CD7}" presName="node" presStyleLbl="vennNode1" presStyleIdx="6" presStyleCnt="10">
        <dgm:presLayoutVars>
          <dgm:bulletEnabled val="1"/>
        </dgm:presLayoutVars>
      </dgm:prSet>
      <dgm:spPr/>
    </dgm:pt>
    <dgm:pt modelId="{D0527619-9D69-6B44-8E2B-88BB2C3AC8FE}" type="pres">
      <dgm:prSet presAssocID="{B6EA5844-5B4A-9241-BD2A-CD313AFA7813}" presName="node" presStyleLbl="vennNode1" presStyleIdx="7" presStyleCnt="10">
        <dgm:presLayoutVars>
          <dgm:bulletEnabled val="1"/>
        </dgm:presLayoutVars>
      </dgm:prSet>
      <dgm:spPr/>
    </dgm:pt>
    <dgm:pt modelId="{42FB9696-83AC-024C-B001-A27F8122F442}" type="pres">
      <dgm:prSet presAssocID="{1E5B9CD0-4064-924A-BCF4-10104778AB58}" presName="node" presStyleLbl="vennNode1" presStyleIdx="8" presStyleCnt="10">
        <dgm:presLayoutVars>
          <dgm:bulletEnabled val="1"/>
        </dgm:presLayoutVars>
      </dgm:prSet>
      <dgm:spPr/>
    </dgm:pt>
    <dgm:pt modelId="{215BF4E6-61E6-3649-A9BC-BDF34D26DC4B}" type="pres">
      <dgm:prSet presAssocID="{8038AA7A-57CA-6843-BDBC-768AF41755AB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02CF1607-D825-074E-B3DD-741FF5F19138}" type="presOf" srcId="{3FCC2549-87A4-F941-A272-53C5B6AEC3BE}" destId="{4765841F-B01A-EF4B-91B8-EECFAE8F95B5}" srcOrd="0" destOrd="0" presId="urn:microsoft.com/office/officeart/2005/8/layout/radial3"/>
    <dgm:cxn modelId="{AB207309-FBF4-1042-8358-6A5812A206B3}" type="presOf" srcId="{4024F0BB-9876-964E-A6B3-C05E2D56F49C}" destId="{34DC7D72-F410-C94D-82AF-2610C6C63B05}" srcOrd="0" destOrd="0" presId="urn:microsoft.com/office/officeart/2005/8/layout/radial3"/>
    <dgm:cxn modelId="{D65FCF1F-79C0-8A4F-BCEF-423A8F547D9F}" srcId="{4024F0BB-9876-964E-A6B3-C05E2D56F49C}" destId="{B6EA5844-5B4A-9241-BD2A-CD313AFA7813}" srcOrd="6" destOrd="0" parTransId="{DC285774-777A-D543-9F6E-C729328E2488}" sibTransId="{6245277D-6297-B04A-B46E-B5479C1E6B2A}"/>
    <dgm:cxn modelId="{84FF0522-73EE-0A4C-ABAB-2035CC454590}" srcId="{B7A466A4-31D6-BC49-A95E-FF164F52BA60}" destId="{4024F0BB-9876-964E-A6B3-C05E2D56F49C}" srcOrd="0" destOrd="0" parTransId="{79AC2B1C-F348-A244-931D-F2DEE3876DC2}" sibTransId="{D13B2D4A-0847-6247-B083-30B6FAF6FAA0}"/>
    <dgm:cxn modelId="{53F60029-8982-6242-8B5B-0CC11F843A2A}" srcId="{4024F0BB-9876-964E-A6B3-C05E2D56F49C}" destId="{1E5B9CD0-4064-924A-BCF4-10104778AB58}" srcOrd="7" destOrd="0" parTransId="{066053FD-7838-D74A-8E52-49853310C070}" sibTransId="{DF0FD13B-8280-E84C-BB8A-8232B0B1A141}"/>
    <dgm:cxn modelId="{1C554E2A-AEC7-754E-8791-C76D571B1D5A}" type="presOf" srcId="{A13FB39A-02BD-6F42-85E0-18D536EC5CD7}" destId="{FA3CBEDD-F60D-8A42-977C-239EC7DF582C}" srcOrd="0" destOrd="0" presId="urn:microsoft.com/office/officeart/2005/8/layout/radial3"/>
    <dgm:cxn modelId="{7901EC4E-FDD1-614F-9DA9-FB9547B5C931}" srcId="{4024F0BB-9876-964E-A6B3-C05E2D56F49C}" destId="{7880EC85-A389-F64F-9459-AB85D0A8A556}" srcOrd="2" destOrd="0" parTransId="{D9676156-E95B-3E41-BDA3-2BEF715B0BD2}" sibTransId="{325A6F6B-A8B5-1C49-A9C6-A2BBC516A338}"/>
    <dgm:cxn modelId="{424D7E50-D54E-5747-BA71-E8EE977863DA}" srcId="{4024F0BB-9876-964E-A6B3-C05E2D56F49C}" destId="{5B47FF01-371D-2F45-BCFB-FD3CFAF72BA5}" srcOrd="3" destOrd="0" parTransId="{525DB7B5-315D-B44C-99A6-04DC7B74C112}" sibTransId="{EB586482-74C3-2F46-B9B1-43123A3E89F0}"/>
    <dgm:cxn modelId="{5AB03165-30C2-3F4A-8FC0-D3CF23269B93}" type="presOf" srcId="{1E5B9CD0-4064-924A-BCF4-10104778AB58}" destId="{42FB9696-83AC-024C-B001-A27F8122F442}" srcOrd="0" destOrd="0" presId="urn:microsoft.com/office/officeart/2005/8/layout/radial3"/>
    <dgm:cxn modelId="{75485892-9EE3-6949-B634-E9F9BF667B7E}" type="presOf" srcId="{7880EC85-A389-F64F-9459-AB85D0A8A556}" destId="{4097B453-09C6-A249-B782-38ACB8DA407E}" srcOrd="0" destOrd="0" presId="urn:microsoft.com/office/officeart/2005/8/layout/radial3"/>
    <dgm:cxn modelId="{C3604B99-697E-DA4F-A63D-02D6B7D8318A}" type="presOf" srcId="{5B47FF01-371D-2F45-BCFB-FD3CFAF72BA5}" destId="{4C13C506-894A-1242-B782-71DA6986D288}" srcOrd="0" destOrd="0" presId="urn:microsoft.com/office/officeart/2005/8/layout/radial3"/>
    <dgm:cxn modelId="{03B8679E-74BA-0842-BAD4-F897E8AE2664}" srcId="{4024F0BB-9876-964E-A6B3-C05E2D56F49C}" destId="{3FCC2549-87A4-F941-A272-53C5B6AEC3BE}" srcOrd="0" destOrd="0" parTransId="{2F9717EF-D261-7C49-A93B-63E2E6118BB0}" sibTransId="{A27BFE9F-51FF-6045-B351-C09CA19175BE}"/>
    <dgm:cxn modelId="{046EC4A2-F029-C744-AD25-F5FBC3C6CE3D}" type="presOf" srcId="{8038AA7A-57CA-6843-BDBC-768AF41755AB}" destId="{215BF4E6-61E6-3649-A9BC-BDF34D26DC4B}" srcOrd="0" destOrd="0" presId="urn:microsoft.com/office/officeart/2005/8/layout/radial3"/>
    <dgm:cxn modelId="{15630CA4-FD75-FC4D-80ED-12CE6A369F05}" type="presOf" srcId="{B6EA5844-5B4A-9241-BD2A-CD313AFA7813}" destId="{D0527619-9D69-6B44-8E2B-88BB2C3AC8FE}" srcOrd="0" destOrd="0" presId="urn:microsoft.com/office/officeart/2005/8/layout/radial3"/>
    <dgm:cxn modelId="{6D4366A6-43C8-6C47-ADBF-B9D578768B4B}" type="presOf" srcId="{CEC5AFB7-C993-6644-96EB-CB652520D155}" destId="{3D0722F9-7536-0847-BCB1-49504F2AF301}" srcOrd="0" destOrd="0" presId="urn:microsoft.com/office/officeart/2005/8/layout/radial3"/>
    <dgm:cxn modelId="{7723E4AD-56B4-EC48-9E40-71020A82BAC5}" type="presOf" srcId="{3C2F971A-3864-314A-B6E2-C57CCC3AAD69}" destId="{D6DB0861-0137-B146-9D9A-763B47323BA0}" srcOrd="0" destOrd="0" presId="urn:microsoft.com/office/officeart/2005/8/layout/radial3"/>
    <dgm:cxn modelId="{494D1BB6-ED28-B840-802A-1FB8CDB7BD4E}" srcId="{4024F0BB-9876-964E-A6B3-C05E2D56F49C}" destId="{A13FB39A-02BD-6F42-85E0-18D536EC5CD7}" srcOrd="5" destOrd="0" parTransId="{3D16D50F-FB2F-7141-B1B8-0731487A9CFA}" sibTransId="{E64E8AC5-EE06-C44A-8E8E-0CAC764997A8}"/>
    <dgm:cxn modelId="{65991BCE-BF91-DE4D-B4DD-4768EDB76E6A}" srcId="{4024F0BB-9876-964E-A6B3-C05E2D56F49C}" destId="{CEC5AFB7-C993-6644-96EB-CB652520D155}" srcOrd="1" destOrd="0" parTransId="{7972D71E-0E4E-CA4A-A816-F08120430973}" sibTransId="{493FF82C-0519-DA42-8CE0-0191788EB751}"/>
    <dgm:cxn modelId="{2CF3E1E1-BE66-6647-9FEE-39588EA75D62}" type="presOf" srcId="{B7A466A4-31D6-BC49-A95E-FF164F52BA60}" destId="{E2BAAF9D-C773-5D4C-9AAE-5E84CB7D7E4A}" srcOrd="0" destOrd="0" presId="urn:microsoft.com/office/officeart/2005/8/layout/radial3"/>
    <dgm:cxn modelId="{C5D511F0-CC72-594F-A8DE-EAFCD40AD9D2}" srcId="{4024F0BB-9876-964E-A6B3-C05E2D56F49C}" destId="{3C2F971A-3864-314A-B6E2-C57CCC3AAD69}" srcOrd="4" destOrd="0" parTransId="{EDB98FA9-9E03-4845-ADF2-2126026F8355}" sibTransId="{B263841B-02B7-F441-B775-5709CC7FB0BD}"/>
    <dgm:cxn modelId="{3605EBF1-CB50-4D43-A117-8CBB0E7AA1AA}" srcId="{4024F0BB-9876-964E-A6B3-C05E2D56F49C}" destId="{8038AA7A-57CA-6843-BDBC-768AF41755AB}" srcOrd="8" destOrd="0" parTransId="{F5407789-E05B-ED4C-9FC5-FE7453E1263B}" sibTransId="{16B74FFA-50AE-C343-9AD4-CEF077C0FDE3}"/>
    <dgm:cxn modelId="{A4CC3E9A-C691-9D4E-90C8-BC8B9E224810}" type="presParOf" srcId="{E2BAAF9D-C773-5D4C-9AAE-5E84CB7D7E4A}" destId="{1246335F-A0E9-C848-83F5-DFAA3FC1B19C}" srcOrd="0" destOrd="0" presId="urn:microsoft.com/office/officeart/2005/8/layout/radial3"/>
    <dgm:cxn modelId="{19B7C4D8-D00C-394A-8030-D68B35F12A15}" type="presParOf" srcId="{1246335F-A0E9-C848-83F5-DFAA3FC1B19C}" destId="{34DC7D72-F410-C94D-82AF-2610C6C63B05}" srcOrd="0" destOrd="0" presId="urn:microsoft.com/office/officeart/2005/8/layout/radial3"/>
    <dgm:cxn modelId="{017EF2FB-0F2C-F24B-B2D4-C5A37503938C}" type="presParOf" srcId="{1246335F-A0E9-C848-83F5-DFAA3FC1B19C}" destId="{4765841F-B01A-EF4B-91B8-EECFAE8F95B5}" srcOrd="1" destOrd="0" presId="urn:microsoft.com/office/officeart/2005/8/layout/radial3"/>
    <dgm:cxn modelId="{279AE715-DDEA-0A41-82B8-9C9087F0FC03}" type="presParOf" srcId="{1246335F-A0E9-C848-83F5-DFAA3FC1B19C}" destId="{3D0722F9-7536-0847-BCB1-49504F2AF301}" srcOrd="2" destOrd="0" presId="urn:microsoft.com/office/officeart/2005/8/layout/radial3"/>
    <dgm:cxn modelId="{B6C28935-2CE6-E149-8200-9A5F991FF950}" type="presParOf" srcId="{1246335F-A0E9-C848-83F5-DFAA3FC1B19C}" destId="{4097B453-09C6-A249-B782-38ACB8DA407E}" srcOrd="3" destOrd="0" presId="urn:microsoft.com/office/officeart/2005/8/layout/radial3"/>
    <dgm:cxn modelId="{BAC9ADC9-4EA2-FB41-8900-AAC6801CAFFB}" type="presParOf" srcId="{1246335F-A0E9-C848-83F5-DFAA3FC1B19C}" destId="{4C13C506-894A-1242-B782-71DA6986D288}" srcOrd="4" destOrd="0" presId="urn:microsoft.com/office/officeart/2005/8/layout/radial3"/>
    <dgm:cxn modelId="{8BDA608B-1AEE-6744-B193-25A09C0A2BBF}" type="presParOf" srcId="{1246335F-A0E9-C848-83F5-DFAA3FC1B19C}" destId="{D6DB0861-0137-B146-9D9A-763B47323BA0}" srcOrd="5" destOrd="0" presId="urn:microsoft.com/office/officeart/2005/8/layout/radial3"/>
    <dgm:cxn modelId="{0ABF6648-8633-9F46-AA3E-6426133E07B7}" type="presParOf" srcId="{1246335F-A0E9-C848-83F5-DFAA3FC1B19C}" destId="{FA3CBEDD-F60D-8A42-977C-239EC7DF582C}" srcOrd="6" destOrd="0" presId="urn:microsoft.com/office/officeart/2005/8/layout/radial3"/>
    <dgm:cxn modelId="{505BF4E8-2F86-044A-9181-008B2117C14C}" type="presParOf" srcId="{1246335F-A0E9-C848-83F5-DFAA3FC1B19C}" destId="{D0527619-9D69-6B44-8E2B-88BB2C3AC8FE}" srcOrd="7" destOrd="0" presId="urn:microsoft.com/office/officeart/2005/8/layout/radial3"/>
    <dgm:cxn modelId="{2B5827BC-D424-1F4D-89D8-3559A6B38F52}" type="presParOf" srcId="{1246335F-A0E9-C848-83F5-DFAA3FC1B19C}" destId="{42FB9696-83AC-024C-B001-A27F8122F442}" srcOrd="8" destOrd="0" presId="urn:microsoft.com/office/officeart/2005/8/layout/radial3"/>
    <dgm:cxn modelId="{3618B772-F523-CB4D-9E26-8575EA5E8EAA}" type="presParOf" srcId="{1246335F-A0E9-C848-83F5-DFAA3FC1B19C}" destId="{215BF4E6-61E6-3649-A9BC-BDF34D26DC4B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C7D72-F410-C94D-82AF-2610C6C63B05}">
      <dsp:nvSpPr>
        <dsp:cNvPr id="0" name=""/>
        <dsp:cNvSpPr/>
      </dsp:nvSpPr>
      <dsp:spPr>
        <a:xfrm>
          <a:off x="4165790" y="1314090"/>
          <a:ext cx="3192340" cy="31923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Neuro</a:t>
          </a:r>
        </a:p>
      </dsp:txBody>
      <dsp:txXfrm>
        <a:off x="4633297" y="1781597"/>
        <a:ext cx="2257326" cy="2257326"/>
      </dsp:txXfrm>
    </dsp:sp>
    <dsp:sp modelId="{4765841F-B01A-EF4B-91B8-EECFAE8F95B5}">
      <dsp:nvSpPr>
        <dsp:cNvPr id="0" name=""/>
        <dsp:cNvSpPr/>
      </dsp:nvSpPr>
      <dsp:spPr>
        <a:xfrm>
          <a:off x="4963875" y="31565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118</a:t>
          </a:r>
        </a:p>
      </dsp:txBody>
      <dsp:txXfrm>
        <a:off x="5197629" y="265319"/>
        <a:ext cx="1128662" cy="1128662"/>
      </dsp:txXfrm>
    </dsp:sp>
    <dsp:sp modelId="{3D0722F9-7536-0847-BCB1-49504F2AF301}">
      <dsp:nvSpPr>
        <dsp:cNvPr id="0" name=""/>
        <dsp:cNvSpPr/>
      </dsp:nvSpPr>
      <dsp:spPr>
        <a:xfrm>
          <a:off x="6301266" y="518335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PS</a:t>
          </a:r>
        </a:p>
      </dsp:txBody>
      <dsp:txXfrm>
        <a:off x="6535020" y="752089"/>
        <a:ext cx="1128662" cy="1128662"/>
      </dsp:txXfrm>
    </dsp:sp>
    <dsp:sp modelId="{4097B453-09C6-A249-B782-38ACB8DA407E}">
      <dsp:nvSpPr>
        <dsp:cNvPr id="0" name=""/>
        <dsp:cNvSpPr/>
      </dsp:nvSpPr>
      <dsp:spPr>
        <a:xfrm>
          <a:off x="7012877" y="1750881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NRx</a:t>
          </a:r>
          <a:endParaRPr lang="it-IT" sz="3100" kern="1200" dirty="0"/>
        </a:p>
      </dsp:txBody>
      <dsp:txXfrm>
        <a:off x="7246631" y="1984635"/>
        <a:ext cx="1128662" cy="1128662"/>
      </dsp:txXfrm>
    </dsp:sp>
    <dsp:sp modelId="{4C13C506-894A-1242-B782-71DA6986D288}">
      <dsp:nvSpPr>
        <dsp:cNvPr id="0" name=""/>
        <dsp:cNvSpPr/>
      </dsp:nvSpPr>
      <dsp:spPr>
        <a:xfrm>
          <a:off x="6765737" y="3152481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TInt</a:t>
          </a:r>
          <a:endParaRPr lang="it-IT" sz="3100" kern="1200" dirty="0"/>
        </a:p>
      </dsp:txBody>
      <dsp:txXfrm>
        <a:off x="6999491" y="3386235"/>
        <a:ext cx="1128662" cy="1128662"/>
      </dsp:txXfrm>
    </dsp:sp>
    <dsp:sp modelId="{D6DB0861-0137-B146-9D9A-763B47323BA0}">
      <dsp:nvSpPr>
        <dsp:cNvPr id="0" name=""/>
        <dsp:cNvSpPr/>
      </dsp:nvSpPr>
      <dsp:spPr>
        <a:xfrm>
          <a:off x="5675486" y="4067310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ChV</a:t>
          </a:r>
          <a:endParaRPr lang="it-IT" sz="3100" kern="1200" dirty="0"/>
        </a:p>
      </dsp:txBody>
      <dsp:txXfrm>
        <a:off x="5909240" y="4301064"/>
        <a:ext cx="1128662" cy="1128662"/>
      </dsp:txXfrm>
    </dsp:sp>
    <dsp:sp modelId="{FA3CBEDD-F60D-8A42-977C-239EC7DF582C}">
      <dsp:nvSpPr>
        <dsp:cNvPr id="0" name=""/>
        <dsp:cNvSpPr/>
      </dsp:nvSpPr>
      <dsp:spPr>
        <a:xfrm>
          <a:off x="4252264" y="4067310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NCh</a:t>
          </a:r>
          <a:endParaRPr lang="it-IT" sz="3100" kern="1200" dirty="0"/>
        </a:p>
      </dsp:txBody>
      <dsp:txXfrm>
        <a:off x="4486018" y="4301064"/>
        <a:ext cx="1128662" cy="1128662"/>
      </dsp:txXfrm>
    </dsp:sp>
    <dsp:sp modelId="{D0527619-9D69-6B44-8E2B-88BB2C3AC8FE}">
      <dsp:nvSpPr>
        <dsp:cNvPr id="0" name=""/>
        <dsp:cNvSpPr/>
      </dsp:nvSpPr>
      <dsp:spPr>
        <a:xfrm>
          <a:off x="3162013" y="3152481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MInt</a:t>
          </a:r>
          <a:endParaRPr lang="it-IT" sz="3100" kern="1200" dirty="0"/>
        </a:p>
      </dsp:txBody>
      <dsp:txXfrm>
        <a:off x="3395767" y="3386235"/>
        <a:ext cx="1128662" cy="1128662"/>
      </dsp:txXfrm>
    </dsp:sp>
    <dsp:sp modelId="{42FB9696-83AC-024C-B001-A27F8122F442}">
      <dsp:nvSpPr>
        <dsp:cNvPr id="0" name=""/>
        <dsp:cNvSpPr/>
      </dsp:nvSpPr>
      <dsp:spPr>
        <a:xfrm>
          <a:off x="2914873" y="1750881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Cardio</a:t>
          </a:r>
        </a:p>
      </dsp:txBody>
      <dsp:txXfrm>
        <a:off x="3148627" y="1984635"/>
        <a:ext cx="1128662" cy="1128662"/>
      </dsp:txXfrm>
    </dsp:sp>
    <dsp:sp modelId="{215BF4E6-61E6-3649-A9BC-BDF34D26DC4B}">
      <dsp:nvSpPr>
        <dsp:cNvPr id="0" name=""/>
        <dsp:cNvSpPr/>
      </dsp:nvSpPr>
      <dsp:spPr>
        <a:xfrm>
          <a:off x="3626484" y="518335"/>
          <a:ext cx="1596170" cy="15961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Riab</a:t>
          </a:r>
          <a:endParaRPr lang="it-IT" sz="3100" kern="1200" dirty="0"/>
        </a:p>
      </dsp:txBody>
      <dsp:txXfrm>
        <a:off x="3860238" y="752089"/>
        <a:ext cx="1128662" cy="1128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031BE-B0FB-6446-8445-D16B769EA5E2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913BF-9715-E64F-B2DE-C086B3CA9C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03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/>
              <a:t>10. Costituisce un </a:t>
            </a:r>
            <a:r>
              <a:rPr lang="it-IT" b="1" u="sng" dirty="0"/>
              <a:t>rilevante problema di salute pubblica</a:t>
            </a:r>
            <a:r>
              <a:rPr lang="it-IT" u="sng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/>
              <a:t>Rappresenta, a livello mondiale, la </a:t>
            </a:r>
            <a:r>
              <a:rPr lang="it-IT" b="1" u="sng" dirty="0"/>
              <a:t>2° causa di morte </a:t>
            </a:r>
            <a:r>
              <a:rPr lang="it-IT" u="sng" dirty="0"/>
              <a:t>e la </a:t>
            </a:r>
            <a:r>
              <a:rPr lang="it-IT" b="1" u="sng" dirty="0"/>
              <a:t>3° causa di disabilità </a:t>
            </a:r>
            <a:r>
              <a:rPr lang="it-IT" u="sng" dirty="0"/>
              <a:t>(la 1° tra gli anziani).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i="1" u="sng" dirty="0"/>
              <a:t>IN ITALIA: </a:t>
            </a:r>
            <a:r>
              <a:rPr lang="it-IT" b="1" u="sng" dirty="0"/>
              <a:t>Prevalenza</a:t>
            </a:r>
            <a:r>
              <a:rPr lang="it-IT" u="sng" dirty="0"/>
              <a:t>: 6,5%.</a:t>
            </a:r>
            <a:r>
              <a:rPr lang="it-IT" i="1" u="none" dirty="0"/>
              <a:t>  Incidenza e prevalenza aumentano con l’età, soprattutto per le donne.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u="sng" dirty="0"/>
              <a:t>Ha un costo, per l’economia europea, di </a:t>
            </a:r>
            <a:r>
              <a:rPr lang="it-IT" u="sng" dirty="0"/>
              <a:t>38 miliardi/anno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11E2F-5A7C-4A3A-AE29-B1A2D75895D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92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secondi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totale dei pazienti afferiti al DEA di Varese con ictus ischemico nel triennio,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23,7% dei pazienti sono stati trattati.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 tre anni la percentuale di trattamento non è aumentata in modo statisticamente significativo, ma è cresciuto il numero di </a:t>
            </a:r>
            <a:r>
              <a:rPr lang="it-IT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trombectomie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grazie anche alla doppia reperibilità dei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neuroradiologi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interventisti).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11E2F-5A7C-4A3A-AE29-B1A2D75895D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84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immagine diapositiva 1">
            <a:extLst>
              <a:ext uri="{FF2B5EF4-FFF2-40B4-BE49-F238E27FC236}">
                <a16:creationId xmlns:a16="http://schemas.microsoft.com/office/drawing/2014/main" id="{611569B6-823C-2640-B582-CCD5252A2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73731" name="Segnaposto note 2">
            <a:extLst>
              <a:ext uri="{FF2B5EF4-FFF2-40B4-BE49-F238E27FC236}">
                <a16:creationId xmlns:a16="http://schemas.microsoft.com/office/drawing/2014/main" id="{833573D5-FC19-0D45-9D2E-70AB3E856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</p:spPr>
        <p:txBody>
          <a:bodyPr lIns="90000" tIns="46800" rIns="90000" bIns="46800"/>
          <a:lstStyle/>
          <a:p>
            <a:pPr eaLnBrk="1" hangingPunct="1"/>
            <a:endParaRPr lang="it-IT" altLang="it-IT"/>
          </a:p>
        </p:txBody>
      </p:sp>
      <p:sp>
        <p:nvSpPr>
          <p:cNvPr id="73732" name="Segnaposto numero diapositiva 3">
            <a:extLst>
              <a:ext uri="{FF2B5EF4-FFF2-40B4-BE49-F238E27FC236}">
                <a16:creationId xmlns:a16="http://schemas.microsoft.com/office/drawing/2014/main" id="{89E08E97-0551-604B-8199-0CA1515F3B8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pitchFamily="2" charset="2"/>
              <a:buNone/>
            </a:pPr>
            <a:fld id="{98D1CA8C-F79E-6741-8CEF-864E4FA4BF8E}" type="slidenum">
              <a:rPr lang="en-GB" altLang="it-IT" sz="1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18</a:t>
            </a:fld>
            <a:endParaRPr lang="en-GB" altLang="it-IT" sz="12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2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Infine…L’analisi dei tempi medi intraospedalieri ha rilevato, tra i pazienti trattati:</a:t>
            </a:r>
          </a:p>
          <a:p>
            <a:pPr marL="171450" indent="-171450">
              <a:buFontTx/>
              <a:buChar char="-"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tempo tra l’arrivo in PS e il momento della visita di 12 minuti</a:t>
            </a:r>
          </a:p>
          <a:p>
            <a:pPr marL="171450" indent="-171450">
              <a:buFontTx/>
              <a:buChar char="-"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tempo tra l’arrivo in PS e l’esecuzione della prima TC encefalo di 30 minuti</a:t>
            </a:r>
          </a:p>
          <a:p>
            <a:pPr marL="0" indent="0">
              <a:buFontTx/>
              <a:buNone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(entrambi solo leggermente superiori ai tempi raccomandati, rispettivamente di 10 e 25 minuti, comunque migliorabili)</a:t>
            </a:r>
          </a:p>
          <a:p>
            <a:pPr marL="171450" indent="-171450">
              <a:buFontTx/>
              <a:buChar char="-"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tempo tra l’arrivo in PS e la fibrinolisi endovenosa di 77 minuti</a:t>
            </a:r>
          </a:p>
          <a:p>
            <a:pPr marL="0" indent="0">
              <a:buFontTx/>
              <a:buNone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(pienamente in linea con il tempo raccomandato, &lt; 90 minuti)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11E2F-5A7C-4A3A-AE29-B1A2D75895D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34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secondi. E’ inoltre emerso che sul totale di pazienti non trattati, 42 pazienti 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(il </a:t>
            </a:r>
            <a:r>
              <a:rPr lang="it-IT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4.68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dei non trattati)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sono stati trattati unicamente perché giunti in triage oltre le 6 ore dall’esordio dei sintomi, essendo privi di qualsiasi altra controindicazione al trattamento. Se tali pazienti non avessero accumulato questo ritardo extraospedaliero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considerando una probabilità di trattamento pari a quella della popolazione totale studiata (circa il 23.7%), di essi avrebbero potuto essere trattati </a:t>
            </a:r>
            <a:r>
              <a:rPr lang="it-IT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pazienti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Cioè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sarebbe stato possibile trattarli aumentando dello </a:t>
            </a:r>
            <a:r>
              <a:rPr lang="it-IT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0.8%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percentuale di trattamento globale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Un’azione informativa capace di rendere la popolazione maggiormente edotta sulle possibili presentazioni dell’ictus, e cosciente delle possibilità di trattamento, potrebbe impattare sulla percentuale globale di trattamento in questi termini.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11E2F-5A7C-4A3A-AE29-B1A2D75895D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25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48B76-2E5C-724A-A977-67CA10D29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1F919F-438E-8847-903E-EF82BDA08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27AE2B-6EBB-1544-A3BF-4DE7B1B0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3217C1-D975-AB4A-B043-D55BB5E5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62E175-5052-A94F-8FF4-880ACA30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5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E1D2C-A26C-434A-96CB-2579E3DF0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2FB927-7F43-0048-A0CC-5EB3DFA0F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B6C7C0-4F49-8547-B983-259C47EB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AFD3B4-8A48-444E-A807-2CA38671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43971A-BEF3-8F4E-BFE7-9B9CF6C6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64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B8276C6-A4D8-9245-9970-DD99DA50E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411507-FB81-A245-BB6E-6C6D44059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6DD7A6-95EF-8C48-8FFF-C3E903CA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FEEEEC-5501-FD45-AFDA-B09976EC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5F39EB-FCAB-4F4B-B262-B04A5033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20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C7D1B-E654-2A41-8AA0-47D0D786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280B0E-A9D7-1A44-940A-C9EA2D53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56FF7E-B314-C44C-AC32-A2EB8513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0D372-07AA-6E49-985C-7AAEB90E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254A4-7C5A-D14A-A529-E69F0F7D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30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92BAA9-928E-8B46-9C82-32AD7BE1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41202D-EE20-E343-B35F-A86B5EB55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7B009-16AC-0945-B8C2-6880E784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98D93D-26E2-1449-8FDA-779227E0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F1EE84-0291-184E-97A5-EA3F532D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03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23C2B0-BEA1-814E-933D-3ECD880F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FDB6FB-98B1-F446-8F10-6FBEDD8D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2EB383-4BE9-E344-A786-C543ED765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8F28E9-A45C-4842-841F-8DFDFB62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33624E-519A-2E42-A09B-8E5712DEE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2F82CC-37F5-6C40-81EE-5A531808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14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544A74-C928-5546-BABF-23CF6D8A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AC4476-D722-EB45-AE1F-D23A8ADE6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2491-40AD-A547-849C-982F1D349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E15076-7235-2E43-8E33-228F0CB8A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16D1AF-3AF8-394C-9626-77D073937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26C0B2-6A50-4B46-AD8E-75AD12EE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6044D4-6BE4-2148-AE9F-D2C28439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ACC6A4-CE89-664F-A4C3-485E0A83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5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7BDB9-4AAC-4D49-8F3C-6A51E258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93B583-A81A-FE42-A330-294AB22A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55E2F5-5F9D-FD45-9F4E-FC29DEE1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EE61B0-6D97-914C-AEA9-02000876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71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09241F-65DC-504B-8F28-2AFD1133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4EFA1C0-63D7-7E4A-AAEA-F0EAC11F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CFB8D0-20D3-0D4D-8AA6-97F51AB1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93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1B1613-9256-5342-ABD9-4581847B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941FCE-5574-B945-B10D-FBAB3D18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8C9D05-85A4-B64A-9A6C-D1F4DF0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7ADE01-B315-8E42-B979-67411876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ED89F4-287B-F548-A616-B848B6B7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2F84B8-38E8-4A43-8298-C8BADF37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7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BC895-D152-7647-8086-6E31D238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61583D-4EB2-B741-904A-43BAEFDF1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6948FB-7F1E-3943-9EE4-B7C303218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4E75D3-D438-974A-9A85-DDC9811F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4D5E33-1DE1-0947-8977-D5C7E0B7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5FB40B-E2E6-734B-AE96-BB3963F3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7A3164E-6082-484D-A9A0-17381961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AFA74C-1975-0841-A723-428FAB7CC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79064D-EB87-2848-81E3-0C8AE8DC6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4BB69-A47E-0F43-8299-1020C0CF074B}" type="datetimeFigureOut">
              <a:rPr lang="it-IT" smtClean="0"/>
              <a:t>27/06/19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9DF4F3-53A4-8B40-8EB1-EAF2248FF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777BDC-9514-2348-B46A-7C2714555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5D5AC-C132-9544-8875-9E7698F20C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33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://www.alulen.it/prod_e.htm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B6F1A-652E-C24E-94AD-C63C200E4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AB013B-0BD1-E74E-A986-C2892B0EB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61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5" name="Group 9">
            <a:extLst>
              <a:ext uri="{FF2B5EF4-FFF2-40B4-BE49-F238E27FC236}">
                <a16:creationId xmlns:a16="http://schemas.microsoft.com/office/drawing/2014/main" id="{862D4768-3C20-7047-BD14-CB766EF021DB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88913"/>
            <a:ext cx="8280400" cy="5688012"/>
            <a:chOff x="204" y="119"/>
            <a:chExt cx="5216" cy="3583"/>
          </a:xfrm>
        </p:grpSpPr>
        <p:pic>
          <p:nvPicPr>
            <p:cNvPr id="111620" name="Picture 4" descr="Immagine">
              <a:extLst>
                <a:ext uri="{FF2B5EF4-FFF2-40B4-BE49-F238E27FC236}">
                  <a16:creationId xmlns:a16="http://schemas.microsoft.com/office/drawing/2014/main" id="{D4FAD502-4051-F248-BB47-8011ACB90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3" t="3889" r="8658" b="7074"/>
            <a:stretch>
              <a:fillRect/>
            </a:stretch>
          </p:blipFill>
          <p:spPr bwMode="auto">
            <a:xfrm>
              <a:off x="204" y="119"/>
              <a:ext cx="5216" cy="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622" name="Titolo 1">
              <a:extLst>
                <a:ext uri="{FF2B5EF4-FFF2-40B4-BE49-F238E27FC236}">
                  <a16:creationId xmlns:a16="http://schemas.microsoft.com/office/drawing/2014/main" id="{039DE3A1-50D3-4446-9D86-8EFB5CB8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3067"/>
              <a:ext cx="3129" cy="6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600" b="1" dirty="0">
                  <a:solidFill>
                    <a:schemeClr val="bg1"/>
                  </a:solidFill>
                  <a:latin typeface="+mn-lt"/>
                </a:rPr>
                <a:t>Efficacia della </a:t>
              </a:r>
              <a:r>
                <a:rPr lang="it-IT" altLang="it-IT" sz="3600" b="1" dirty="0" err="1">
                  <a:solidFill>
                    <a:schemeClr val="bg1"/>
                  </a:solidFill>
                  <a:latin typeface="+mn-lt"/>
                </a:rPr>
                <a:t>Trombolisi</a:t>
              </a:r>
              <a:r>
                <a:rPr lang="it-IT" altLang="it-IT" sz="3600" b="1" dirty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it-IT" altLang="it-IT" sz="3600" b="1" dirty="0">
                  <a:solidFill>
                    <a:schemeClr val="bg1"/>
                  </a:solidFill>
                  <a:latin typeface="+mn-lt"/>
                </a:rPr>
                <a:t>Sistemica</a:t>
              </a:r>
            </a:p>
          </p:txBody>
        </p:sp>
      </p:grpSp>
      <p:pic>
        <p:nvPicPr>
          <p:cNvPr id="111624" name="Picture 8" descr="Alice_Onlus_Varese (1)">
            <a:extLst>
              <a:ext uri="{FF2B5EF4-FFF2-40B4-BE49-F238E27FC236}">
                <a16:creationId xmlns:a16="http://schemas.microsoft.com/office/drawing/2014/main" id="{8EB94C3A-4926-6C47-96D0-1D150462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5B68B76-2F44-204A-8F0C-1FB9DAFA85F5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6469CB4-DC15-9540-93CE-6B739FFE6FA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6835B55-2B29-9F41-B33A-FC6C1645F6F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118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1" name="Picture 7" descr="actilyse">
            <a:extLst>
              <a:ext uri="{FF2B5EF4-FFF2-40B4-BE49-F238E27FC236}">
                <a16:creationId xmlns:a16="http://schemas.microsoft.com/office/drawing/2014/main" id="{F697AA84-A6BD-154E-8D18-D0DDE626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26472" r="6750" b="20612"/>
          <a:stretch>
            <a:fillRect/>
          </a:stretch>
        </p:blipFill>
        <p:spPr bwMode="auto">
          <a:xfrm>
            <a:off x="6600826" y="2622551"/>
            <a:ext cx="3743325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2" name="Rectangle 8">
            <a:extLst>
              <a:ext uri="{FF2B5EF4-FFF2-40B4-BE49-F238E27FC236}">
                <a16:creationId xmlns:a16="http://schemas.microsoft.com/office/drawing/2014/main" id="{D71FEAC0-CA5D-9642-80C4-0E7ADFD86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1" y="277814"/>
            <a:ext cx="704554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it-IT" altLang="it-IT" dirty="0" err="1"/>
              <a:t>Trombolisi</a:t>
            </a:r>
            <a:r>
              <a:rPr lang="it-IT" altLang="it-IT" dirty="0"/>
              <a:t> Endovenosa</a:t>
            </a:r>
            <a:r>
              <a:rPr lang="it-IT" altLang="it-IT" sz="3600" dirty="0"/>
              <a:t>…</a:t>
            </a:r>
            <a:br>
              <a:rPr lang="it-IT" altLang="it-IT" sz="3600" dirty="0"/>
            </a:br>
            <a:r>
              <a:rPr lang="it-IT" altLang="it-IT" sz="2800" b="1" dirty="0">
                <a:solidFill>
                  <a:schemeClr val="hlink"/>
                </a:solidFill>
                <a:latin typeface="+mn-lt"/>
              </a:rPr>
              <a:t>…entro 4 ore e 30 minuti!!!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EE86E377-1352-AA44-ADB1-B7A7D52FA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16" y="2274004"/>
            <a:ext cx="7233684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it-IT" altLang="it-IT" sz="3200" dirty="0"/>
              <a:t>Trattamento effettuato dal Neurologo</a:t>
            </a:r>
          </a:p>
          <a:p>
            <a:r>
              <a:rPr lang="it-IT" altLang="it-IT" sz="3200" dirty="0"/>
              <a:t>Eseguito con monitoraggio dei parametri vitali</a:t>
            </a:r>
          </a:p>
          <a:p>
            <a:r>
              <a:rPr lang="it-IT" altLang="it-IT" sz="3200" dirty="0"/>
              <a:t>Via endovenosa (flebo)</a:t>
            </a:r>
          </a:p>
          <a:p>
            <a:r>
              <a:rPr lang="it-IT" altLang="it-IT" sz="3200" dirty="0"/>
              <a:t>Nessuna altra terapia antiaggregante per le successive 24 ore</a:t>
            </a:r>
          </a:p>
        </p:txBody>
      </p:sp>
      <p:pic>
        <p:nvPicPr>
          <p:cNvPr id="108555" name="Picture 11" descr="Alice_Onlus_Varese (1)">
            <a:extLst>
              <a:ext uri="{FF2B5EF4-FFF2-40B4-BE49-F238E27FC236}">
                <a16:creationId xmlns:a16="http://schemas.microsoft.com/office/drawing/2014/main" id="{73F4E5FB-679A-3B42-A567-47896017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0" name="Picture 16" descr="the_stroke_unit_game">
            <a:extLst>
              <a:ext uri="{FF2B5EF4-FFF2-40B4-BE49-F238E27FC236}">
                <a16:creationId xmlns:a16="http://schemas.microsoft.com/office/drawing/2014/main" id="{F49D0BA1-7AED-7043-BEA6-5071E111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4"/>
            <a:ext cx="244951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B01463B-A900-5A48-BD66-E526687DFB75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86B977F-720B-7842-BD50-F212F18FD18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210FE63-7E45-7744-84D2-49B5A5D5C4C8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0328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9" name="Picture 7" descr="lupo alb_0">
            <a:extLst>
              <a:ext uri="{FF2B5EF4-FFF2-40B4-BE49-F238E27FC236}">
                <a16:creationId xmlns:a16="http://schemas.microsoft.com/office/drawing/2014/main" id="{4ACF1196-3804-CE4B-8DCB-9FC57752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3"/>
            <a:ext cx="244951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0" name="Rectangle 8">
            <a:extLst>
              <a:ext uri="{FF2B5EF4-FFF2-40B4-BE49-F238E27FC236}">
                <a16:creationId xmlns:a16="http://schemas.microsoft.com/office/drawing/2014/main" id="{D592F66C-0D74-0B49-BC1D-1FEA63539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1" y="1376845"/>
            <a:ext cx="39608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dirty="0"/>
              <a:t>Trattamento effettuato dal </a:t>
            </a:r>
            <a:r>
              <a:rPr lang="it-IT" altLang="it-IT" sz="3200" dirty="0" err="1"/>
              <a:t>Neuroradiologo</a:t>
            </a:r>
            <a:r>
              <a:rPr lang="it-IT" altLang="it-IT" sz="3200" dirty="0"/>
              <a:t> Interventista</a:t>
            </a:r>
          </a:p>
          <a:p>
            <a:r>
              <a:rPr lang="it-IT" altLang="it-IT" sz="3200" dirty="0"/>
              <a:t>Eseguito in sala angiografica</a:t>
            </a:r>
          </a:p>
          <a:p>
            <a:r>
              <a:rPr lang="it-IT" altLang="it-IT" sz="3200" dirty="0"/>
              <a:t>Richiede anestesia</a:t>
            </a:r>
          </a:p>
          <a:p>
            <a:r>
              <a:rPr lang="it-IT" altLang="it-IT" sz="3200" dirty="0"/>
              <a:t>Accesso arteria Femorale</a:t>
            </a:r>
          </a:p>
          <a:p>
            <a:endParaRPr lang="it-IT" altLang="it-IT" sz="2400" dirty="0"/>
          </a:p>
        </p:txBody>
      </p:sp>
      <p:pic>
        <p:nvPicPr>
          <p:cNvPr id="115721" name="Picture 9" descr="Alice_Onlus_Varese (1)">
            <a:extLst>
              <a:ext uri="{FF2B5EF4-FFF2-40B4-BE49-F238E27FC236}">
                <a16:creationId xmlns:a16="http://schemas.microsoft.com/office/drawing/2014/main" id="{C08A8414-10FF-F948-A2E7-9206B538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Picture 12" descr="angiography_suite">
            <a:extLst>
              <a:ext uri="{FF2B5EF4-FFF2-40B4-BE49-F238E27FC236}">
                <a16:creationId xmlns:a16="http://schemas.microsoft.com/office/drawing/2014/main" id="{1707C43A-B530-124E-AC0C-1E851143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068639"/>
            <a:ext cx="4381500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6" name="Rectangle 14">
            <a:extLst>
              <a:ext uri="{FF2B5EF4-FFF2-40B4-BE49-F238E27FC236}">
                <a16:creationId xmlns:a16="http://schemas.microsoft.com/office/drawing/2014/main" id="{2BEB1C9B-3CE3-544C-8936-725E533B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1" y="277814"/>
            <a:ext cx="62849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it-IT" dirty="0" err="1">
                <a:latin typeface="+mn-lt"/>
              </a:rPr>
              <a:t>Trombolisi</a:t>
            </a:r>
            <a:r>
              <a:rPr lang="it-IT" altLang="it-IT" dirty="0">
                <a:latin typeface="+mn-lt"/>
              </a:rPr>
              <a:t> Meccanica…</a:t>
            </a:r>
            <a:br>
              <a:rPr lang="it-IT" altLang="it-IT" sz="3600" dirty="0"/>
            </a:br>
            <a:r>
              <a:rPr lang="it-IT" altLang="it-IT" sz="2800" b="1" dirty="0">
                <a:solidFill>
                  <a:schemeClr val="hlink"/>
                </a:solidFill>
                <a:latin typeface="+mn-lt"/>
              </a:rPr>
              <a:t>…entro 6 ore!!!</a:t>
            </a:r>
          </a:p>
        </p:txBody>
      </p:sp>
      <p:pic>
        <p:nvPicPr>
          <p:cNvPr id="7" name="Picture 5" descr="*">
            <a:extLst>
              <a:ext uri="{FF2B5EF4-FFF2-40B4-BE49-F238E27FC236}">
                <a16:creationId xmlns:a16="http://schemas.microsoft.com/office/drawing/2014/main" id="{1FDAB4AA-5D4B-2A4E-AAF9-9B062244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7" y="188913"/>
            <a:ext cx="388937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3337CFB7-918B-E84B-90C1-6B86CCE93B94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E678864-B223-9D4E-943B-1A9FD6EA3589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4825323-9474-444C-83A4-CD22A2DA3D1E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8526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27E294-0B52-0842-AEA8-B2FB4C6E75D1}"/>
              </a:ext>
            </a:extLst>
          </p:cNvPr>
          <p:cNvSpPr txBox="1"/>
          <p:nvPr/>
        </p:nvSpPr>
        <p:spPr>
          <a:xfrm>
            <a:off x="3271520" y="2722880"/>
            <a:ext cx="449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Inserire TEA</a:t>
            </a:r>
          </a:p>
        </p:txBody>
      </p:sp>
      <p:pic>
        <p:nvPicPr>
          <p:cNvPr id="3" name="Picture 24" descr="Alice_Onlus_Varese (1)">
            <a:extLst>
              <a:ext uri="{FF2B5EF4-FFF2-40B4-BE49-F238E27FC236}">
                <a16:creationId xmlns:a16="http://schemas.microsoft.com/office/drawing/2014/main" id="{190C427A-E9A6-6D40-896C-D16DF4FA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C20ED2-8498-D04F-B290-EAF8AD93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582" y="2229195"/>
            <a:ext cx="5311734" cy="2974571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4586198B-0394-9C41-B2A4-A7632C66D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423" y="251350"/>
            <a:ext cx="62849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it-IT" altLang="it-IT" dirty="0">
                <a:latin typeface="+mn-lt"/>
              </a:rPr>
              <a:t>TEA carotidea</a:t>
            </a:r>
            <a:endParaRPr lang="it-IT" altLang="it-IT" b="1" dirty="0">
              <a:solidFill>
                <a:schemeClr val="hlink"/>
              </a:solidFill>
              <a:latin typeface="+mn-lt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CDEAEA0-92D3-E947-8FEF-A14F16F23AFB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652E7D9-87BF-C94A-8BF1-FFBA535E039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4F07EBE-A6B5-BD49-98A3-F1895BB938C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4343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4">
            <a:extLst>
              <a:ext uri="{FF2B5EF4-FFF2-40B4-BE49-F238E27FC236}">
                <a16:creationId xmlns:a16="http://schemas.microsoft.com/office/drawing/2014/main" id="{FCA3D980-1B9B-420B-9F9C-FC08A324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02" y="2019868"/>
            <a:ext cx="8714962" cy="34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662789-BFBF-BC4A-9EB6-A6E3E060EDDE}"/>
              </a:ext>
            </a:extLst>
          </p:cNvPr>
          <p:cNvSpPr txBox="1"/>
          <p:nvPr/>
        </p:nvSpPr>
        <p:spPr>
          <a:xfrm>
            <a:off x="2063603" y="450208"/>
            <a:ext cx="883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</a:rPr>
              <a:t>1174 pazienti </a:t>
            </a:r>
            <a:r>
              <a:rPr lang="it-IT" sz="3200" b="1" dirty="0"/>
              <a:t>con ictus ischemico acuto</a:t>
            </a:r>
          </a:p>
          <a:p>
            <a:pPr algn="ctr"/>
            <a:r>
              <a:rPr lang="it-IT" sz="3200" b="1" dirty="0"/>
              <a:t>nel DEA di Varese </a:t>
            </a:r>
          </a:p>
          <a:p>
            <a:pPr algn="ctr"/>
            <a:r>
              <a:rPr lang="it-IT" sz="3200" b="1" dirty="0"/>
              <a:t>tra il 1° gennaio 2016 e il 31 dicembre 2018 </a:t>
            </a:r>
          </a:p>
        </p:txBody>
      </p:sp>
      <p:pic>
        <p:nvPicPr>
          <p:cNvPr id="6" name="Picture 24" descr="Alice_Onlus_Varese (1)">
            <a:extLst>
              <a:ext uri="{FF2B5EF4-FFF2-40B4-BE49-F238E27FC236}">
                <a16:creationId xmlns:a16="http://schemas.microsoft.com/office/drawing/2014/main" id="{49C71557-86A2-1543-AC09-6356D6C2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279546-A570-054E-A489-449D2880ECA4}"/>
              </a:ext>
            </a:extLst>
          </p:cNvPr>
          <p:cNvSpPr txBox="1"/>
          <p:nvPr/>
        </p:nvSpPr>
        <p:spPr>
          <a:xfrm>
            <a:off x="1489445" y="2744959"/>
            <a:ext cx="389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Obiettivo regionale : 5%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7F3658B-B6F3-3247-A5AF-C983C0BC6E7E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F3BB3F7-69D1-934F-AEE8-4DB811E6F35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D0BCAD9-77E2-624D-A87D-5F588C8196D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183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D443E-D05B-C248-B9D0-97C9A86D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Il trattamento in fase acuta dell’ictus è tempo dipendente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A87953-3426-7C43-9F6B-4643E30E2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080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it-IT" sz="3600" dirty="0"/>
              <a:t>A Varese </a:t>
            </a:r>
            <a:r>
              <a:rPr lang="it-IT" sz="3600" i="1" dirty="0"/>
              <a:t>door to </a:t>
            </a:r>
            <a:r>
              <a:rPr lang="it-IT" sz="3600" i="1" dirty="0" err="1"/>
              <a:t>needle</a:t>
            </a:r>
            <a:r>
              <a:rPr lang="it-IT" sz="3600" dirty="0"/>
              <a:t>: 77 </a:t>
            </a:r>
            <a:r>
              <a:rPr lang="it-IT" sz="3600" dirty="0" err="1"/>
              <a:t>min</a:t>
            </a:r>
            <a:r>
              <a:rPr lang="it-IT" sz="3600" dirty="0"/>
              <a:t> (raccomandati &lt; 90 </a:t>
            </a:r>
            <a:r>
              <a:rPr lang="it-IT" sz="3600" dirty="0" err="1"/>
              <a:t>min</a:t>
            </a:r>
            <a:r>
              <a:rPr lang="it-IT" sz="3600" dirty="0"/>
              <a:t>)</a:t>
            </a:r>
          </a:p>
          <a:p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42 / 896 </a:t>
            </a:r>
            <a:r>
              <a:rPr lang="it-IT" sz="3600" dirty="0"/>
              <a:t> (4.7%) pazienti non trattati per il fattore tempo</a:t>
            </a:r>
          </a:p>
          <a:p>
            <a:pPr lvl="1"/>
            <a:r>
              <a:rPr lang="it-IT" sz="3600" dirty="0"/>
              <a:t>Sintomi lievi / sottovalutati</a:t>
            </a:r>
          </a:p>
          <a:p>
            <a:pPr lvl="1"/>
            <a:r>
              <a:rPr lang="it-IT" sz="3600" dirty="0"/>
              <a:t>Operazione di informazione </a:t>
            </a:r>
            <a:r>
              <a:rPr lang="it-IT" sz="3600" dirty="0">
                <a:sym typeface="Wingdings" pitchFamily="2" charset="2"/>
              </a:rPr>
              <a:t> +0.8% di pazienti trattati</a:t>
            </a:r>
          </a:p>
          <a:p>
            <a:r>
              <a:rPr lang="it-IT" sz="4000" dirty="0">
                <a:sym typeface="Wingdings" pitchFamily="2" charset="2"/>
              </a:rPr>
              <a:t>Il 65% dei pazienti migliora clinicamente</a:t>
            </a:r>
          </a:p>
          <a:p>
            <a:r>
              <a:rPr lang="it-IT" sz="4000" dirty="0">
                <a:sym typeface="Wingdings" pitchFamily="2" charset="2"/>
              </a:rPr>
              <a:t>Mortalità a 90 giorni: 2% </a:t>
            </a:r>
            <a:endParaRPr lang="it-IT" sz="4000" dirty="0"/>
          </a:p>
          <a:p>
            <a:pPr lvl="1"/>
            <a:endParaRPr lang="it-IT" dirty="0"/>
          </a:p>
          <a:p>
            <a:endParaRPr lang="it-IT" dirty="0"/>
          </a:p>
        </p:txBody>
      </p:sp>
      <p:pic>
        <p:nvPicPr>
          <p:cNvPr id="4" name="Picture 24" descr="Alice_Onlus_Varese (1)">
            <a:extLst>
              <a:ext uri="{FF2B5EF4-FFF2-40B4-BE49-F238E27FC236}">
                <a16:creationId xmlns:a16="http://schemas.microsoft.com/office/drawing/2014/main" id="{0E449E8F-7C1B-1D4B-BFB5-A8E593DE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E9FFA63-62AF-C045-B7ED-9A13B9D95913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BF498DE-A2CA-4E43-84A3-64397C082BA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FBFD73A-CC68-AB4F-8C8A-9595BFEEA36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6490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D963C2-6BE7-EC44-BFA0-646612D0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Dopo l’ictus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8B870-0608-FA46-8071-B3F9BB19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890"/>
            <a:ext cx="10515600" cy="4351338"/>
          </a:xfrm>
        </p:spPr>
        <p:txBody>
          <a:bodyPr>
            <a:normAutofit/>
          </a:bodyPr>
          <a:lstStyle/>
          <a:p>
            <a:r>
              <a:rPr lang="it-IT" sz="3600" dirty="0"/>
              <a:t>Terapie di prevenzione</a:t>
            </a:r>
          </a:p>
          <a:p>
            <a:pPr lvl="1"/>
            <a:r>
              <a:rPr lang="it-IT" sz="3600" dirty="0"/>
              <a:t>Stile di vita</a:t>
            </a:r>
          </a:p>
          <a:p>
            <a:pPr lvl="1"/>
            <a:r>
              <a:rPr lang="it-IT" sz="3600" dirty="0"/>
              <a:t>Correzione dei fattori di rischio</a:t>
            </a:r>
          </a:p>
          <a:p>
            <a:pPr lvl="1"/>
            <a:r>
              <a:rPr lang="it-IT" sz="3600" dirty="0"/>
              <a:t>Terapie per la prevenzione della formazione di nuovi trombi o emboli</a:t>
            </a:r>
          </a:p>
          <a:p>
            <a:pPr lvl="2"/>
            <a:r>
              <a:rPr lang="it-IT" sz="3200" b="1" i="1" dirty="0"/>
              <a:t>Terapia anti-aggregante o anti-coagulante?</a:t>
            </a:r>
          </a:p>
          <a:p>
            <a:pPr lvl="1"/>
            <a:r>
              <a:rPr lang="it-IT" sz="3600" dirty="0"/>
              <a:t>Riabilitazione funzionale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E5C7062-F697-D34D-B533-8BAEC3869BE5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A19EF57-7185-5C42-86CA-57675C5AA25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6D3B6B7-F146-0544-8A37-FF58C6E1914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4" descr="Alice_Onlus_Varese (1)">
            <a:extLst>
              <a:ext uri="{FF2B5EF4-FFF2-40B4-BE49-F238E27FC236}">
                <a16:creationId xmlns:a16="http://schemas.microsoft.com/office/drawing/2014/main" id="{F09ED5D5-7E69-1542-A1BA-22E4B2DB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583238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552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2">
            <a:extLst>
              <a:ext uri="{FF2B5EF4-FFF2-40B4-BE49-F238E27FC236}">
                <a16:creationId xmlns:a16="http://schemas.microsoft.com/office/drawing/2014/main" id="{51E0F90F-0F0A-2643-A879-4A5A5681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9" y="44451"/>
            <a:ext cx="2568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>
            <a:extLst>
              <a:ext uri="{FF2B5EF4-FFF2-40B4-BE49-F238E27FC236}">
                <a16:creationId xmlns:a16="http://schemas.microsoft.com/office/drawing/2014/main" id="{5934641E-40EA-5949-8D5E-F98EB060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r="2158" b="8151"/>
          <a:stretch>
            <a:fillRect/>
          </a:stretch>
        </p:blipFill>
        <p:spPr bwMode="auto">
          <a:xfrm>
            <a:off x="3539622" y="1872409"/>
            <a:ext cx="819065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4" descr="Alice_Onlus_Varese (1)">
            <a:extLst>
              <a:ext uri="{FF2B5EF4-FFF2-40B4-BE49-F238E27FC236}">
                <a16:creationId xmlns:a16="http://schemas.microsoft.com/office/drawing/2014/main" id="{C15714F5-68B2-EF4B-88D9-DAD2F43B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FED2730-2F64-464A-80F9-AF8084A7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634" y="386390"/>
            <a:ext cx="6840166" cy="1658228"/>
          </a:xfrm>
        </p:spPr>
        <p:txBody>
          <a:bodyPr>
            <a:normAutofit fontScale="90000"/>
          </a:bodyPr>
          <a:lstStyle/>
          <a:p>
            <a:r>
              <a:rPr lang="it-IT" dirty="0"/>
              <a:t>L’identificazione della causa determina la terapia di prevenzione secondaria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2CA5924-9FA1-A149-83ED-4D0DAC4CEE37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1B1E8CB-7132-A349-88B3-AEB0BF8F8CD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7D276F0-2F5B-1344-BF53-843AAE0C7021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3098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contenuto 2">
            <a:extLst>
              <a:ext uri="{FF2B5EF4-FFF2-40B4-BE49-F238E27FC236}">
                <a16:creationId xmlns:a16="http://schemas.microsoft.com/office/drawing/2014/main" id="{8D71029C-F5AE-634F-A0F1-30A63994A5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0" y="1628775"/>
            <a:ext cx="9144000" cy="4178300"/>
          </a:xfrm>
        </p:spPr>
        <p:txBody>
          <a:bodyPr vert="horz" lIns="90000" tIns="46800" rIns="90000" bIns="46800" rtlCol="0">
            <a:normAutofit fontScale="85000" lnSpcReduction="20000"/>
          </a:bodyPr>
          <a:lstStyle/>
          <a:p>
            <a:pPr marL="271463" indent="-271463" defTabSz="449263">
              <a:buNone/>
            </a:pPr>
            <a:r>
              <a:rPr lang="it-IT" altLang="it-IT" sz="3500" dirty="0">
                <a:latin typeface="Calibri" panose="020F0502020204030204" pitchFamily="34" charset="0"/>
              </a:rPr>
              <a:t>Fibrillazione atriale</a:t>
            </a:r>
          </a:p>
          <a:p>
            <a:pPr marL="271463" indent="-271463" defTabSz="449263">
              <a:buNone/>
            </a:pPr>
            <a:r>
              <a:rPr lang="it-IT" altLang="it-IT" sz="3500" b="1" dirty="0">
                <a:latin typeface="Calibri" panose="020F0502020204030204" pitchFamily="34" charset="0"/>
              </a:rPr>
              <a:t>Fibrillazione atriale subclinica /  parossistica</a:t>
            </a:r>
            <a:endParaRPr lang="it-IT" altLang="it-IT" sz="2600" b="1" dirty="0">
              <a:latin typeface="Calibri" panose="020F0502020204030204" pitchFamily="34" charset="0"/>
            </a:endParaRP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Protesi valvolari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Endocardite</a:t>
            </a:r>
          </a:p>
          <a:p>
            <a:pPr marL="271463" indent="-271463" defTabSz="449263">
              <a:buNone/>
            </a:pPr>
            <a:r>
              <a:rPr lang="it-IT" altLang="it-IT" sz="2400" b="1" dirty="0">
                <a:latin typeface="Calibri" panose="020F0502020204030204" pitchFamily="34" charset="0"/>
              </a:rPr>
              <a:t>PFO/ASA</a:t>
            </a:r>
          </a:p>
          <a:p>
            <a:pPr marL="271463" indent="-271463" defTabSz="449263">
              <a:buNone/>
            </a:pPr>
            <a:r>
              <a:rPr lang="it-IT" altLang="it-IT" sz="2400" b="1" dirty="0">
                <a:latin typeface="Calibri" panose="020F0502020204030204" pitchFamily="34" charset="0"/>
              </a:rPr>
              <a:t>Placche arco aortico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</a:rPr>
              <a:t>Embolizzazione</a:t>
            </a:r>
            <a:r>
              <a:rPr lang="it-IT" altLang="it-IT" sz="2400" dirty="0">
                <a:latin typeface="Calibri" panose="020F0502020204030204" pitchFamily="34" charset="0"/>
              </a:rPr>
              <a:t> da placca non stenosante</a:t>
            </a:r>
            <a:r>
              <a:rPr lang="it-IT" altLang="it-IT" dirty="0"/>
              <a:t> 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Cardiopatia dilatativa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IMA &lt; 4 settimane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Trombosi </a:t>
            </a:r>
            <a:r>
              <a:rPr lang="it-IT" altLang="it-IT" sz="2400" dirty="0" err="1">
                <a:latin typeface="Calibri" panose="020F0502020204030204" pitchFamily="34" charset="0"/>
              </a:rPr>
              <a:t>endoventricolare</a:t>
            </a:r>
            <a:r>
              <a:rPr lang="it-IT" altLang="it-IT" sz="2400" dirty="0">
                <a:latin typeface="Calibri" panose="020F0502020204030204" pitchFamily="34" charset="0"/>
              </a:rPr>
              <a:t> SN</a:t>
            </a:r>
          </a:p>
          <a:p>
            <a:pPr marL="271463" indent="-271463" defTabSz="449263"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Trombosi atrio SN/auricola</a:t>
            </a:r>
          </a:p>
        </p:txBody>
      </p:sp>
      <p:sp>
        <p:nvSpPr>
          <p:cNvPr id="72707" name="Titolo 1">
            <a:extLst>
              <a:ext uri="{FF2B5EF4-FFF2-40B4-BE49-F238E27FC236}">
                <a16:creationId xmlns:a16="http://schemas.microsoft.com/office/drawing/2014/main" id="{31255706-D522-3A44-97EA-DF6F684346D8}"/>
              </a:ext>
            </a:extLst>
          </p:cNvPr>
          <p:cNvSpPr txBox="1">
            <a:spLocks/>
          </p:cNvSpPr>
          <p:nvPr/>
        </p:nvSpPr>
        <p:spPr bwMode="auto">
          <a:xfrm>
            <a:off x="19923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br>
              <a:rPr lang="it-IT" altLang="it-IT" sz="3200" b="1">
                <a:solidFill>
                  <a:srgbClr val="FFFF00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endParaRPr lang="it-IT" altLang="it-IT" sz="3200" b="1">
              <a:solidFill>
                <a:srgbClr val="FFFF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CasellaDiTesto 4">
            <a:extLst>
              <a:ext uri="{FF2B5EF4-FFF2-40B4-BE49-F238E27FC236}">
                <a16:creationId xmlns:a16="http://schemas.microsoft.com/office/drawing/2014/main" id="{93EAAD69-905D-2C47-9B96-0413D81F7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66" y="279400"/>
            <a:ext cx="9144000" cy="7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1000"/>
              </a:lnSpc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it-IT" altLang="it-IT" sz="4400" dirty="0">
                <a:solidFill>
                  <a:schemeClr val="tx2"/>
                </a:solidFill>
                <a:latin typeface="Calibri" panose="020F0502020204030204" pitchFamily="34" charset="0"/>
              </a:rPr>
              <a:t>Fonti Emboliche maggiori </a:t>
            </a:r>
          </a:p>
        </p:txBody>
      </p:sp>
      <p:pic>
        <p:nvPicPr>
          <p:cNvPr id="5" name="Picture 24" descr="Alice_Onlus_Varese (1)">
            <a:extLst>
              <a:ext uri="{FF2B5EF4-FFF2-40B4-BE49-F238E27FC236}">
                <a16:creationId xmlns:a16="http://schemas.microsoft.com/office/drawing/2014/main" id="{0F45E3EE-067F-E142-B915-2525388E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A22DA88-E5BC-1642-B630-6EB78E66E53D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514B0C6-F155-5F4F-BD9B-30442B9B4D2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81A788F-EC01-B54C-A7CF-99A525AB25E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128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B2B3D809-66C8-0349-90D2-9555EB51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4" y="2492376"/>
            <a:ext cx="8637587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4" descr="Alice_Onlus_Varese (1)">
            <a:extLst>
              <a:ext uri="{FF2B5EF4-FFF2-40B4-BE49-F238E27FC236}">
                <a16:creationId xmlns:a16="http://schemas.microsoft.com/office/drawing/2014/main" id="{567F122B-1053-464B-87CE-FA640A36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63F5B73-E818-5D45-8BBA-7457EDAF57C3}"/>
              </a:ext>
            </a:extLst>
          </p:cNvPr>
          <p:cNvSpPr txBox="1">
            <a:spLocks/>
          </p:cNvSpPr>
          <p:nvPr/>
        </p:nvSpPr>
        <p:spPr>
          <a:xfrm>
            <a:off x="1091407" y="316707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3600" dirty="0">
                <a:latin typeface="Calibri" panose="020F0502020204030204" pitchFamily="34" charset="0"/>
              </a:rPr>
              <a:t>Registrazione ECG secondo Holter (24 ore)</a:t>
            </a:r>
          </a:p>
          <a:p>
            <a:endParaRPr lang="it-IT" altLang="it-IT" sz="3600" dirty="0">
              <a:latin typeface="Calibri" panose="020F0502020204030204" pitchFamily="34" charset="0"/>
            </a:endParaRPr>
          </a:p>
          <a:p>
            <a:r>
              <a:rPr lang="it-IT" altLang="it-IT" sz="3600" dirty="0" err="1">
                <a:latin typeface="Calibri" panose="020F0502020204030204" pitchFamily="34" charset="0"/>
              </a:rPr>
              <a:t>Implantable</a:t>
            </a:r>
            <a:r>
              <a:rPr lang="it-IT" altLang="it-IT" sz="3600" dirty="0">
                <a:latin typeface="Calibri" panose="020F0502020204030204" pitchFamily="34" charset="0"/>
              </a:rPr>
              <a:t> </a:t>
            </a:r>
            <a:r>
              <a:rPr lang="it-IT" altLang="it-IT" sz="3600" dirty="0" err="1">
                <a:latin typeface="Calibri" panose="020F0502020204030204" pitchFamily="34" charset="0"/>
              </a:rPr>
              <a:t>Loop</a:t>
            </a:r>
            <a:r>
              <a:rPr lang="it-IT" altLang="it-IT" sz="3600" dirty="0">
                <a:latin typeface="Calibri" panose="020F0502020204030204" pitchFamily="34" charset="0"/>
              </a:rPr>
              <a:t> Recorder</a:t>
            </a:r>
            <a:endParaRPr lang="it-IT" sz="36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FB3F24A-4397-F04F-8DAE-3BD5FE1A0CA7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04BCCBE-AD52-FB4F-BE65-4D59BA5F5A5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ADF6922-D96F-114B-9A90-ECE3F7D27AB4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4658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lice_Onlus_Varese (1)">
            <a:extLst>
              <a:ext uri="{FF2B5EF4-FFF2-40B4-BE49-F238E27FC236}">
                <a16:creationId xmlns:a16="http://schemas.microsoft.com/office/drawing/2014/main" id="{057DE4F4-FCD4-E34A-85B7-9DBB1A43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55" y="1857342"/>
            <a:ext cx="5937963" cy="35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2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lice_Onlus_Varese (1)">
            <a:extLst>
              <a:ext uri="{FF2B5EF4-FFF2-40B4-BE49-F238E27FC236}">
                <a16:creationId xmlns:a16="http://schemas.microsoft.com/office/drawing/2014/main" id="{057DE4F4-FCD4-E34A-85B7-9DBB1A43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55" y="1857342"/>
            <a:ext cx="5937963" cy="35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CC258A7F-A85B-404E-B912-8EB932E760E9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B3629B3-F68A-F44E-9EBA-4A9AFBE5719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D6DB638-2422-BF4C-81EE-42C7AA01A45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439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F44ABB-CD01-A84E-AC6A-97CA6C624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latin typeface="+mn-lt"/>
              </a:rPr>
              <a:t>Spider flash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17FFD8C-5414-1446-92EA-318DDA9A8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FC932DB-10ED-6349-A81F-3918F3AB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11" y="1488153"/>
            <a:ext cx="7416800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Alice_Onlus_Varese (1)">
            <a:extLst>
              <a:ext uri="{FF2B5EF4-FFF2-40B4-BE49-F238E27FC236}">
                <a16:creationId xmlns:a16="http://schemas.microsoft.com/office/drawing/2014/main" id="{FFA92CA1-94BA-A549-A0D2-8041AC06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79" y="5602288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480E0EB-46CB-8846-A1B5-38BF1654C785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AEF5856-5F5E-B74B-AB1D-391484CA147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79D018F-1C0E-6343-9B17-CE8AB087FE0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1038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F44ABB-CD01-A84E-AC6A-97CA6C624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latin typeface="+mn-lt"/>
              </a:rPr>
              <a:t>Spider flash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17FFD8C-5414-1446-92EA-318DDA9A8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 dirty="0"/>
          </a:p>
        </p:txBody>
      </p:sp>
      <p:pic>
        <p:nvPicPr>
          <p:cNvPr id="5" name="Picture 24" descr="Alice_Onlus_Varese (1)">
            <a:extLst>
              <a:ext uri="{FF2B5EF4-FFF2-40B4-BE49-F238E27FC236}">
                <a16:creationId xmlns:a16="http://schemas.microsoft.com/office/drawing/2014/main" id="{FFA92CA1-94BA-A549-A0D2-8041AC06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02288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11F6C6B-8279-3445-892B-9DB8FFC8A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1"/>
          <a:stretch/>
        </p:blipFill>
        <p:spPr>
          <a:xfrm>
            <a:off x="3539054" y="2575560"/>
            <a:ext cx="3022600" cy="22099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6A092CF-0999-3943-8ED8-63AAF157CC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7000"/>
          </a:blip>
          <a:stretch>
            <a:fillRect/>
          </a:stretch>
        </p:blipFill>
        <p:spPr>
          <a:xfrm>
            <a:off x="7702550" y="2154367"/>
            <a:ext cx="3416300" cy="2984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F22D2C-037A-BD48-A56B-AC565B133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59" y="2195623"/>
            <a:ext cx="1714500" cy="30226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A695774-7D03-E14F-A14F-B48A561CE57C}"/>
              </a:ext>
            </a:extLst>
          </p:cNvPr>
          <p:cNvSpPr/>
          <p:nvPr/>
        </p:nvSpPr>
        <p:spPr>
          <a:xfrm>
            <a:off x="7665720" y="2316480"/>
            <a:ext cx="1310640" cy="259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ECCDEC9-91BD-E345-AB94-5E81C58AAE4A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2B4E221-1696-5543-80F5-7914BAD3A37F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4F9E3E1-970C-174F-9E3B-CA608E41DC2E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80670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73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36" name="Picture 24" descr="Alice_Onlus_Varese (1)">
            <a:extLst>
              <a:ext uri="{FF2B5EF4-FFF2-40B4-BE49-F238E27FC236}">
                <a16:creationId xmlns:a16="http://schemas.microsoft.com/office/drawing/2014/main" id="{3E59690B-1BFB-F044-8C0D-281329BB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47" y="5574102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>
            <a:extLst>
              <a:ext uri="{FF2B5EF4-FFF2-40B4-BE49-F238E27FC236}">
                <a16:creationId xmlns:a16="http://schemas.microsoft.com/office/drawing/2014/main" id="{18773B07-82AF-D543-91BF-DEA0A1AE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838200"/>
            <a:ext cx="28035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val 4">
            <a:extLst>
              <a:ext uri="{FF2B5EF4-FFF2-40B4-BE49-F238E27FC236}">
                <a16:creationId xmlns:a16="http://schemas.microsoft.com/office/drawing/2014/main" id="{E9D6D881-2D30-1642-8DD1-7934C433013B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2362201" y="1524001"/>
            <a:ext cx="1096963" cy="652463"/>
          </a:xfrm>
          <a:prstGeom prst="ellipse">
            <a:avLst/>
          </a:prstGeom>
          <a:gradFill rotWithShape="0">
            <a:gsLst>
              <a:gs pos="0">
                <a:srgbClr val="FF33CC"/>
              </a:gs>
              <a:gs pos="100000">
                <a:srgbClr val="7618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17" name="Oval 5">
            <a:extLst>
              <a:ext uri="{FF2B5EF4-FFF2-40B4-BE49-F238E27FC236}">
                <a16:creationId xmlns:a16="http://schemas.microsoft.com/office/drawing/2014/main" id="{BAE5828D-9A63-0B4F-8A9E-CA2A9C53E207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2686051" y="1752600"/>
            <a:ext cx="366713" cy="223838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76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18" name="Oval 6">
            <a:extLst>
              <a:ext uri="{FF2B5EF4-FFF2-40B4-BE49-F238E27FC236}">
                <a16:creationId xmlns:a16="http://schemas.microsoft.com/office/drawing/2014/main" id="{D1ADBC26-D187-0843-B0F7-1AE8BD2EF093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7575551" y="4051301"/>
            <a:ext cx="1096963" cy="652463"/>
          </a:xfrm>
          <a:prstGeom prst="ellipse">
            <a:avLst/>
          </a:prstGeom>
          <a:gradFill rotWithShape="0">
            <a:gsLst>
              <a:gs pos="0">
                <a:srgbClr val="FF33CC"/>
              </a:gs>
              <a:gs pos="100000">
                <a:srgbClr val="7618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0119" name="Group 7">
            <a:extLst>
              <a:ext uri="{FF2B5EF4-FFF2-40B4-BE49-F238E27FC236}">
                <a16:creationId xmlns:a16="http://schemas.microsoft.com/office/drawing/2014/main" id="{BC776AAB-040C-0545-B4F7-1794757544DB}"/>
              </a:ext>
            </a:extLst>
          </p:cNvPr>
          <p:cNvGrpSpPr>
            <a:grpSpLocks/>
          </p:cNvGrpSpPr>
          <p:nvPr/>
        </p:nvGrpSpPr>
        <p:grpSpPr bwMode="auto">
          <a:xfrm>
            <a:off x="7407276" y="3498850"/>
            <a:ext cx="2803525" cy="2139950"/>
            <a:chOff x="3562" y="2108"/>
            <a:chExt cx="1766" cy="1348"/>
          </a:xfrm>
        </p:grpSpPr>
        <p:pic>
          <p:nvPicPr>
            <p:cNvPr id="90120" name="Picture 8">
              <a:extLst>
                <a:ext uri="{FF2B5EF4-FFF2-40B4-BE49-F238E27FC236}">
                  <a16:creationId xmlns:a16="http://schemas.microsoft.com/office/drawing/2014/main" id="{D4EBF9CF-4AB3-4744-AD44-6D83FD33E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" y="2108"/>
              <a:ext cx="1766" cy="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1" name="Oval 9">
              <a:extLst>
                <a:ext uri="{FF2B5EF4-FFF2-40B4-BE49-F238E27FC236}">
                  <a16:creationId xmlns:a16="http://schemas.microsoft.com/office/drawing/2014/main" id="{4F1B9DCE-3663-F340-975D-6635D33CFE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92245">
              <a:off x="3822" y="2525"/>
              <a:ext cx="683" cy="453"/>
            </a:xfrm>
            <a:prstGeom prst="ellipse">
              <a:avLst/>
            </a:prstGeom>
            <a:gradFill rotWithShape="0">
              <a:gsLst>
                <a:gs pos="0">
                  <a:srgbClr val="FFCCFF"/>
                </a:gs>
                <a:gs pos="100000">
                  <a:srgbClr val="76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32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0122" name="Picture 10">
            <a:extLst>
              <a:ext uri="{FF2B5EF4-FFF2-40B4-BE49-F238E27FC236}">
                <a16:creationId xmlns:a16="http://schemas.microsoft.com/office/drawing/2014/main" id="{3EB4CF35-C4BE-2F40-823F-CC1FC0B6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9" y="2276475"/>
            <a:ext cx="287178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Oval 11">
            <a:extLst>
              <a:ext uri="{FF2B5EF4-FFF2-40B4-BE49-F238E27FC236}">
                <a16:creationId xmlns:a16="http://schemas.microsoft.com/office/drawing/2014/main" id="{61551C50-83B8-784E-A16F-574A9D14215C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4979989" y="2994026"/>
            <a:ext cx="1044575" cy="652463"/>
          </a:xfrm>
          <a:prstGeom prst="ellipse">
            <a:avLst/>
          </a:prstGeom>
          <a:gradFill rotWithShape="0">
            <a:gsLst>
              <a:gs pos="0">
                <a:srgbClr val="FF33CC"/>
              </a:gs>
              <a:gs pos="100000">
                <a:srgbClr val="7618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24" name="Oval 12">
            <a:extLst>
              <a:ext uri="{FF2B5EF4-FFF2-40B4-BE49-F238E27FC236}">
                <a16:creationId xmlns:a16="http://schemas.microsoft.com/office/drawing/2014/main" id="{F5C356DE-1389-A24F-BDE7-617E6768B83B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5113338" y="3198813"/>
            <a:ext cx="762000" cy="246062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76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25" name="Line 13">
            <a:extLst>
              <a:ext uri="{FF2B5EF4-FFF2-40B4-BE49-F238E27FC236}">
                <a16:creationId xmlns:a16="http://schemas.microsoft.com/office/drawing/2014/main" id="{8F5725BF-6B17-5B47-AAF4-22CD3BE02E9D}"/>
              </a:ext>
            </a:extLst>
          </p:cNvPr>
          <p:cNvSpPr>
            <a:spLocks noChangeShapeType="1"/>
          </p:cNvSpPr>
          <p:nvPr/>
        </p:nvSpPr>
        <p:spPr bwMode="auto">
          <a:xfrm rot="254392">
            <a:off x="1406978" y="3351838"/>
            <a:ext cx="7391400" cy="2895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Oval 14">
            <a:extLst>
              <a:ext uri="{FF2B5EF4-FFF2-40B4-BE49-F238E27FC236}">
                <a16:creationId xmlns:a16="http://schemas.microsoft.com/office/drawing/2014/main" id="{E2A2C253-A6E9-6045-9E7D-54B76D3FC60D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6172200" y="1431925"/>
            <a:ext cx="609600" cy="3810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27" name="Text Box 15">
            <a:extLst>
              <a:ext uri="{FF2B5EF4-FFF2-40B4-BE49-F238E27FC236}">
                <a16:creationId xmlns:a16="http://schemas.microsoft.com/office/drawing/2014/main" id="{A56B61F5-B249-9A4B-BC60-4BEA34A2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431925"/>
            <a:ext cx="358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tx2"/>
                </a:solidFill>
                <a:cs typeface="Arial" panose="020B0604020202020204" pitchFamily="34" charset="0"/>
              </a:rPr>
              <a:t>Core ischemico</a:t>
            </a:r>
            <a:r>
              <a:rPr lang="it-IT" altLang="it-IT" sz="2000" dirty="0">
                <a:cs typeface="Arial" panose="020B0604020202020204" pitchFamily="34" charset="0"/>
              </a:rPr>
              <a:t>= danno strutturale permanente</a:t>
            </a:r>
          </a:p>
        </p:txBody>
      </p:sp>
      <p:sp>
        <p:nvSpPr>
          <p:cNvPr id="90128" name="Text Box 16">
            <a:extLst>
              <a:ext uri="{FF2B5EF4-FFF2-40B4-BE49-F238E27FC236}">
                <a16:creationId xmlns:a16="http://schemas.microsoft.com/office/drawing/2014/main" id="{0C3C965C-6ABA-9A45-B18F-FD660C45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297" y="317330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cs typeface="Arial" panose="020B0604020202020204" pitchFamily="34" charset="0"/>
              </a:rPr>
              <a:t>minuti</a:t>
            </a:r>
          </a:p>
        </p:txBody>
      </p:sp>
      <p:sp>
        <p:nvSpPr>
          <p:cNvPr id="90129" name="Text Box 17">
            <a:extLst>
              <a:ext uri="{FF2B5EF4-FFF2-40B4-BE49-F238E27FC236}">
                <a16:creationId xmlns:a16="http://schemas.microsoft.com/office/drawing/2014/main" id="{EA6D5FC8-F138-6D47-B175-C00631FC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297" y="454490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cs typeface="Arial" panose="020B0604020202020204" pitchFamily="34" charset="0"/>
              </a:rPr>
              <a:t>ore</a:t>
            </a:r>
          </a:p>
        </p:txBody>
      </p:sp>
      <p:sp>
        <p:nvSpPr>
          <p:cNvPr id="90130" name="Text Box 18">
            <a:extLst>
              <a:ext uri="{FF2B5EF4-FFF2-40B4-BE49-F238E27FC236}">
                <a16:creationId xmlns:a16="http://schemas.microsoft.com/office/drawing/2014/main" id="{E169E27D-275C-7848-AC90-81F444772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497" y="584030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cs typeface="Arial" panose="020B0604020202020204" pitchFamily="34" charset="0"/>
              </a:rPr>
              <a:t>giorni</a:t>
            </a:r>
          </a:p>
        </p:txBody>
      </p:sp>
      <p:sp>
        <p:nvSpPr>
          <p:cNvPr id="90131" name="Oval 19">
            <a:extLst>
              <a:ext uri="{FF2B5EF4-FFF2-40B4-BE49-F238E27FC236}">
                <a16:creationId xmlns:a16="http://schemas.microsoft.com/office/drawing/2014/main" id="{F7EE2754-5E9E-2B44-85DF-9DFCA0A221B6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6248401" y="533400"/>
            <a:ext cx="563563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32" name="Text Box 20">
            <a:extLst>
              <a:ext uri="{FF2B5EF4-FFF2-40B4-BE49-F238E27FC236}">
                <a16:creationId xmlns:a16="http://schemas.microsoft.com/office/drawing/2014/main" id="{5F5127B3-8529-2A47-8B05-A35071D2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51930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tx2"/>
                </a:solidFill>
                <a:cs typeface="Arial" panose="020B0604020202020204" pitchFamily="34" charset="0"/>
              </a:rPr>
              <a:t>Penombra Ischemica </a:t>
            </a:r>
            <a:r>
              <a:rPr lang="it-IT" altLang="it-IT" sz="2000" dirty="0">
                <a:cs typeface="Arial" panose="020B0604020202020204" pitchFamily="34" charset="0"/>
              </a:rPr>
              <a:t>= danno funzionale=  danno reversibile se ripristino della perfusione</a:t>
            </a:r>
          </a:p>
        </p:txBody>
      </p:sp>
      <p:sp>
        <p:nvSpPr>
          <p:cNvPr id="90133" name="AutoShape 21">
            <a:extLst>
              <a:ext uri="{FF2B5EF4-FFF2-40B4-BE49-F238E27FC236}">
                <a16:creationId xmlns:a16="http://schemas.microsoft.com/office/drawing/2014/main" id="{7AD2681C-D985-6944-B2D7-2502EB06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762000"/>
            <a:ext cx="228600" cy="838200"/>
          </a:xfrm>
          <a:prstGeom prst="curvedRightArrow">
            <a:avLst>
              <a:gd name="adj1" fmla="val 73333"/>
              <a:gd name="adj2" fmla="val 146667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0134" name="Picture 22" descr="Alulen  sistemi:  tecnologia e design dal 1971">
            <a:hlinkClick r:id="rId4"/>
            <a:extLst>
              <a:ext uri="{FF2B5EF4-FFF2-40B4-BE49-F238E27FC236}">
                <a16:creationId xmlns:a16="http://schemas.microsoft.com/office/drawing/2014/main" id="{7091F1F9-FD81-9147-8CAF-BEC674A1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78" y="434243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5" name="Text Box 23">
            <a:extLst>
              <a:ext uri="{FF2B5EF4-FFF2-40B4-BE49-F238E27FC236}">
                <a16:creationId xmlns:a16="http://schemas.microsoft.com/office/drawing/2014/main" id="{E2754D6C-6CF5-6E40-88FF-C41CC45F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722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Finestra terapeutica</a:t>
            </a:r>
          </a:p>
        </p:txBody>
      </p:sp>
    </p:spTree>
    <p:extLst>
      <p:ext uri="{BB962C8B-B14F-4D97-AF65-F5344CB8AC3E}">
        <p14:creationId xmlns:p14="http://schemas.microsoft.com/office/powerpoint/2010/main" val="3593727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 autoUpdateAnimBg="0"/>
      <p:bldP spid="90117" grpId="0" animBg="1" autoUpdateAnimBg="0"/>
      <p:bldP spid="90118" grpId="0" animBg="1" autoUpdateAnimBg="0"/>
      <p:bldP spid="90123" grpId="0" animBg="1" autoUpdateAnimBg="0"/>
      <p:bldP spid="90124" grpId="0" animBg="1" autoUpdateAnimBg="0"/>
      <p:bldP spid="90128" grpId="0" autoUpdateAnimBg="0"/>
      <p:bldP spid="90129" grpId="0" autoUpdateAnimBg="0"/>
      <p:bldP spid="90130" grpId="0" autoUpdateAnimBg="0"/>
      <p:bldP spid="90131" grpId="0" animBg="1" autoUpdateAnimBg="0"/>
      <p:bldP spid="90132" grpId="0" autoUpdateAnimBg="0"/>
      <p:bldP spid="9013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9A07196-5F4F-4FA9-B270-8AD15C4AB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D40F6F-C135-4C52-8F6A-C36D1DE9F0D1}"/>
              </a:ext>
            </a:extLst>
          </p:cNvPr>
          <p:cNvSpPr txBox="1"/>
          <p:nvPr/>
        </p:nvSpPr>
        <p:spPr>
          <a:xfrm>
            <a:off x="763745" y="48135"/>
            <a:ext cx="7359838" cy="5296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TEMPI MEDI intraospedalieri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nei pazienti </a:t>
            </a:r>
            <a:r>
              <a:rPr lang="it-IT" sz="20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trattati</a:t>
            </a:r>
            <a:r>
              <a:rPr lang="it-IT" sz="2000" i="1" dirty="0"/>
              <a:t>:</a:t>
            </a:r>
          </a:p>
          <a:p>
            <a:pPr>
              <a:lnSpc>
                <a:spcPct val="150000"/>
              </a:lnSpc>
            </a:pPr>
            <a:endParaRPr lang="it-IT" sz="2000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Triage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sala visita: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</a:t>
            </a:r>
            <a:r>
              <a:rPr lang="it-IT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000" b="1" i="1" dirty="0">
                <a:solidFill>
                  <a:srgbClr val="C00000"/>
                </a:solidFill>
              </a:rPr>
              <a:t>(raccomandato 10 </a:t>
            </a:r>
            <a:r>
              <a:rPr lang="it-IT" sz="2000" b="1" i="1" dirty="0" err="1">
                <a:solidFill>
                  <a:srgbClr val="C00000"/>
                </a:solidFill>
              </a:rPr>
              <a:t>min</a:t>
            </a:r>
            <a:r>
              <a:rPr lang="it-IT" sz="2000" b="1" i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Door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TC encefalo: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30 </a:t>
            </a:r>
            <a:r>
              <a:rPr lang="it-IT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min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b="1" i="1" dirty="0">
                <a:solidFill>
                  <a:srgbClr val="C00000"/>
                </a:solidFill>
                <a:sym typeface="Wingdings" panose="05000000000000000000" pitchFamily="2" charset="2"/>
              </a:rPr>
              <a:t>(raccomandato &lt; 25 </a:t>
            </a:r>
            <a:r>
              <a:rPr lang="it-IT" sz="2000" b="1" i="1" dirty="0" err="1">
                <a:solidFill>
                  <a:srgbClr val="C00000"/>
                </a:solidFill>
                <a:sym typeface="Wingdings" panose="05000000000000000000" pitchFamily="2" charset="2"/>
              </a:rPr>
              <a:t>min</a:t>
            </a:r>
            <a:r>
              <a:rPr lang="it-IT" sz="2000" b="1" i="1" dirty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50000"/>
              </a:lnSpc>
            </a:pPr>
            <a:endParaRPr lang="it-IT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it-IT" sz="2000" i="1" u="sng" dirty="0">
                <a:solidFill>
                  <a:srgbClr val="C00000"/>
                </a:solidFill>
              </a:rPr>
              <a:t>solo leggermente superiori ai tempi raccomandati, comunque migliorabili</a:t>
            </a:r>
          </a:p>
          <a:p>
            <a:pPr>
              <a:lnSpc>
                <a:spcPct val="150000"/>
              </a:lnSpc>
            </a:pPr>
            <a:endParaRPr lang="it-IT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Door 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needle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77 </a:t>
            </a:r>
            <a:r>
              <a:rPr lang="it-IT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000" b="1" i="1" dirty="0">
                <a:solidFill>
                  <a:srgbClr val="C00000"/>
                </a:solidFill>
              </a:rPr>
              <a:t>(raccomandato &lt;90 </a:t>
            </a:r>
            <a:r>
              <a:rPr lang="it-IT" sz="2000" b="1" i="1" dirty="0" err="1">
                <a:solidFill>
                  <a:srgbClr val="C00000"/>
                </a:solidFill>
              </a:rPr>
              <a:t>min</a:t>
            </a:r>
            <a:r>
              <a:rPr lang="it-IT" sz="2000" b="1" i="1" dirty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it-IT" sz="2000" dirty="0"/>
          </a:p>
          <a:p>
            <a:pPr lvl="1">
              <a:lnSpc>
                <a:spcPct val="150000"/>
              </a:lnSpc>
            </a:pPr>
            <a:r>
              <a:rPr lang="it-IT" sz="2000" i="1" u="sng" dirty="0">
                <a:solidFill>
                  <a:srgbClr val="C00000"/>
                </a:solidFill>
              </a:rPr>
              <a:t>pienamente in linea con il tempo raccomandato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6D64FC-602A-4C44-AA22-C300D58FA426}"/>
              </a:ext>
            </a:extLst>
          </p:cNvPr>
          <p:cNvSpPr txBox="1"/>
          <p:nvPr/>
        </p:nvSpPr>
        <p:spPr>
          <a:xfrm>
            <a:off x="8547841" y="328148"/>
            <a:ext cx="3644159" cy="5016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NB: i </a:t>
            </a:r>
            <a:r>
              <a:rPr lang="it-IT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TEMPI MEDI intraospedalieri </a:t>
            </a:r>
            <a:r>
              <a:rPr lang="it-IT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nei pazienti </a:t>
            </a:r>
            <a:r>
              <a:rPr lang="it-IT" sz="20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trattati </a:t>
            </a:r>
            <a:r>
              <a:rPr lang="it-IT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sono risultati maggiori. Il loro scostamento dai tempi raccomandati si considera ragionevolmente influenzato dalla decisione a priori di non procedere nel percorso per problematiche relative alla presenza di controindicazioni al trattamento (rilevate già alla prima valutazione clinica del paziente).</a:t>
            </a: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515896-B23D-4FAF-82FC-C6B0235DDC3F}"/>
              </a:ext>
            </a:extLst>
          </p:cNvPr>
          <p:cNvSpPr txBox="1"/>
          <p:nvPr/>
        </p:nvSpPr>
        <p:spPr>
          <a:xfrm>
            <a:off x="1967883" y="5427546"/>
            <a:ext cx="591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TC encefalo 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98% dei pazienti</a:t>
            </a:r>
          </a:p>
          <a:p>
            <a:pPr lvl="1"/>
            <a:r>
              <a:rPr lang="it-IT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Angio</a:t>
            </a:r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-TC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 30% dei pazienti</a:t>
            </a:r>
          </a:p>
          <a:p>
            <a:pPr lvl="1"/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RM encefalo in urgenza 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10% dei pazienti</a:t>
            </a:r>
          </a:p>
          <a:p>
            <a:pPr lvl="1"/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Angiografia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 10% dei pazienti</a:t>
            </a:r>
            <a:endParaRPr 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B9D9C137-28D1-418A-A963-714CDB8813C3}"/>
              </a:ext>
            </a:extLst>
          </p:cNvPr>
          <p:cNvSpPr/>
          <p:nvPr/>
        </p:nvSpPr>
        <p:spPr>
          <a:xfrm>
            <a:off x="7418717" y="5776074"/>
            <a:ext cx="172528" cy="7073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0201A0-1839-40FB-AB4A-E1792EF034A1}"/>
              </a:ext>
            </a:extLst>
          </p:cNvPr>
          <p:cNvSpPr txBox="1"/>
          <p:nvPr/>
        </p:nvSpPr>
        <p:spPr>
          <a:xfrm>
            <a:off x="7729268" y="5837109"/>
            <a:ext cx="32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Soprattutto in pazienti con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onset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door &lt; 6 h</a:t>
            </a:r>
          </a:p>
        </p:txBody>
      </p:sp>
    </p:spTree>
    <p:extLst>
      <p:ext uri="{BB962C8B-B14F-4D97-AF65-F5344CB8AC3E}">
        <p14:creationId xmlns:p14="http://schemas.microsoft.com/office/powerpoint/2010/main" val="943147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5FA7F2-1ED7-4516-8902-4DA8D0C4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709" y="386861"/>
            <a:ext cx="9627686" cy="60842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896</a:t>
            </a:r>
            <a:r>
              <a:rPr lang="it-IT" sz="2600" dirty="0"/>
              <a:t> pazienti </a:t>
            </a: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TRATTATI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854 </a:t>
            </a:r>
            <a:r>
              <a:rPr lang="it-IT" sz="2600" dirty="0"/>
              <a:t>pazienti hanno </a:t>
            </a: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</a:t>
            </a:r>
            <a:r>
              <a:rPr lang="it-IT" sz="2600" dirty="0"/>
              <a:t> CONTROINDICAZIONI AL TRATTAMENTO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it-IT" sz="2600" dirty="0"/>
              <a:t> pazienti hanno come </a:t>
            </a: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UNICA</a:t>
            </a:r>
            <a:r>
              <a:rPr lang="it-IT" sz="2600" dirty="0"/>
              <a:t> CONTROINDICAZIONE AL TRATTAMENTO UN ONSET TO DOOR &gt; 6 H 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it-IT" sz="2400" i="1" dirty="0">
                <a:solidFill>
                  <a:srgbClr val="942B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RITARDO EXTRAOSPEDALIERO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it-IT" sz="2400" i="1" dirty="0">
                <a:solidFill>
                  <a:srgbClr val="942B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assenza del quale sarebbero stati potenzialmente trattabili, contribuendo ad aumentare dello 0,8% la percentuale di trattamento globale (23.7% </a:t>
            </a:r>
            <a:r>
              <a:rPr lang="it-IT" sz="2400" i="1" dirty="0">
                <a:solidFill>
                  <a:srgbClr val="942B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24.5%)</a:t>
            </a:r>
            <a:endParaRPr lang="it-IT" sz="22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24" descr="Alice_Onlus_Varese (1)">
            <a:extLst>
              <a:ext uri="{FF2B5EF4-FFF2-40B4-BE49-F238E27FC236}">
                <a16:creationId xmlns:a16="http://schemas.microsoft.com/office/drawing/2014/main" id="{3FB146AE-778A-1D4B-8677-0BA0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5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9257BDF-3F98-7B47-8752-61CA1F568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3786"/>
            <a:ext cx="10515600" cy="132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dirty="0">
                <a:effectLst/>
              </a:rPr>
              <a:t>ICTUS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0BC959C9-427B-6F42-B5EF-56CDA9615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79224"/>
            <a:ext cx="8229600" cy="312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it-IT" sz="3600" i="1" dirty="0">
                <a:effectLst/>
              </a:rPr>
              <a:t>Improvvisa comparsa di segni e/ o sintomi riferibili a deficit focale o globale delle funzioni cerebrali, di durata superiore alle 24 ore o ad esito infausto, non attribuibile ad altra causa apparente se non a </a:t>
            </a:r>
            <a:r>
              <a:rPr lang="it-IT" altLang="it-IT" sz="3600" i="1" dirty="0" err="1">
                <a:effectLst/>
              </a:rPr>
              <a:t>vasculopatia</a:t>
            </a:r>
            <a:r>
              <a:rPr lang="it-IT" altLang="it-IT" sz="3600" i="1" dirty="0">
                <a:effectLst/>
              </a:rPr>
              <a:t> cerebrale</a:t>
            </a:r>
          </a:p>
        </p:txBody>
      </p:sp>
      <p:pic>
        <p:nvPicPr>
          <p:cNvPr id="103428" name="Picture 4" descr="Alice_Onlus_Varese (1)">
            <a:extLst>
              <a:ext uri="{FF2B5EF4-FFF2-40B4-BE49-F238E27FC236}">
                <a16:creationId xmlns:a16="http://schemas.microsoft.com/office/drawing/2014/main" id="{44BEEA6C-76E0-1C44-8583-5633E89B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16AFCF5-9C75-B740-AF4C-9BF45824D5C2}"/>
              </a:ext>
            </a:extLst>
          </p:cNvPr>
          <p:cNvGrpSpPr/>
          <p:nvPr/>
        </p:nvGrpSpPr>
        <p:grpSpPr>
          <a:xfrm>
            <a:off x="506095" y="5810814"/>
            <a:ext cx="2979420" cy="803275"/>
            <a:chOff x="506095" y="5791764"/>
            <a:chExt cx="2979420" cy="8032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B8BD131-2D77-8D43-BB2F-9B34AB62778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E0BBC6F-E672-684E-9DA1-61942D68461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065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>
            <a:extLst>
              <a:ext uri="{FF2B5EF4-FFF2-40B4-BE49-F238E27FC236}">
                <a16:creationId xmlns:a16="http://schemas.microsoft.com/office/drawing/2014/main" id="{EC207291-F04F-2442-9CA2-BA63AEBF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8"/>
          <a:stretch>
            <a:fillRect/>
          </a:stretch>
        </p:blipFill>
        <p:spPr bwMode="auto">
          <a:xfrm>
            <a:off x="3857127" y="957263"/>
            <a:ext cx="75311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2" name="Picture 6" descr="Alice_Onlus_Varese (1)">
            <a:extLst>
              <a:ext uri="{FF2B5EF4-FFF2-40B4-BE49-F238E27FC236}">
                <a16:creationId xmlns:a16="http://schemas.microsoft.com/office/drawing/2014/main" id="{76D34554-ED16-3241-9C05-5CAB1D0B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0" y="1841681"/>
            <a:ext cx="3103018" cy="18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>
            <a:extLst>
              <a:ext uri="{FF2B5EF4-FFF2-40B4-BE49-F238E27FC236}">
                <a16:creationId xmlns:a16="http://schemas.microsoft.com/office/drawing/2014/main" id="{770BE1D8-7F55-FD46-93B9-543085B6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6" t="71509"/>
          <a:stretch>
            <a:fillRect/>
          </a:stretch>
        </p:blipFill>
        <p:spPr bwMode="auto">
          <a:xfrm>
            <a:off x="5708179" y="4868863"/>
            <a:ext cx="3887788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DAEE3A0-7F5D-C549-AAB5-DA5373EA06FB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121EAD8-FC46-A34B-9E4B-691E998CBD9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2569FC6-B8BE-5740-975B-2C964BB87AD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528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F0CCC-85C1-1F46-B9DB-CC3B1EA3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Stroke</a:t>
            </a:r>
            <a:r>
              <a:rPr lang="it-IT" dirty="0"/>
              <a:t> team</a:t>
            </a:r>
          </a:p>
        </p:txBody>
      </p:sp>
      <p:graphicFrame>
        <p:nvGraphicFramePr>
          <p:cNvPr id="27" name="Segnaposto contenuto 26">
            <a:extLst>
              <a:ext uri="{FF2B5EF4-FFF2-40B4-BE49-F238E27FC236}">
                <a16:creationId xmlns:a16="http://schemas.microsoft.com/office/drawing/2014/main" id="{C3CEFFA8-0D00-1847-9E7F-64D636954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290764"/>
              </p:ext>
            </p:extLst>
          </p:nvPr>
        </p:nvGraphicFramePr>
        <p:xfrm>
          <a:off x="668078" y="637954"/>
          <a:ext cx="11523921" cy="5695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Picture 4" descr="Alice_Onlus_Varese (1)">
            <a:extLst>
              <a:ext uri="{FF2B5EF4-FFF2-40B4-BE49-F238E27FC236}">
                <a16:creationId xmlns:a16="http://schemas.microsoft.com/office/drawing/2014/main" id="{C9E15366-D392-5D48-B57E-7C2CF63A1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4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EFE2E3E-9791-AB4E-8BF7-36B948907D53}"/>
              </a:ext>
            </a:extLst>
          </p:cNvPr>
          <p:cNvGrpSpPr/>
          <p:nvPr/>
        </p:nvGrpSpPr>
        <p:grpSpPr>
          <a:xfrm>
            <a:off x="506095" y="5772714"/>
            <a:ext cx="2979420" cy="803275"/>
            <a:chOff x="506095" y="5791764"/>
            <a:chExt cx="2979420" cy="80327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70F730C-98F9-0744-BAC7-0495381CB7A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237C6F1-9C09-9747-AD4A-C6FDB6C44D71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3967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1F77B8-DFF3-4486-882C-0BA782674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773" y="1597679"/>
            <a:ext cx="9810750" cy="4569759"/>
          </a:xfrm>
        </p:spPr>
        <p:txBody>
          <a:bodyPr>
            <a:normAutofit/>
          </a:bodyPr>
          <a:lstStyle/>
          <a:p>
            <a:pPr algn="l"/>
            <a:r>
              <a:rPr lang="it-IT" sz="3600" dirty="0"/>
              <a:t>NEL MONDO: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200" dirty="0"/>
              <a:t>2° causa di morte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200" dirty="0"/>
              <a:t>3° causa di disabilità (1° tra gli anziani) </a:t>
            </a:r>
          </a:p>
          <a:p>
            <a:pPr algn="l"/>
            <a:r>
              <a:rPr lang="it-IT" sz="3600" dirty="0"/>
              <a:t>IN ITALIA: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3200" dirty="0"/>
              <a:t>Incidenza 186 000 ictus/anno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3200" dirty="0"/>
              <a:t>Prevalenza 6,5 %</a:t>
            </a:r>
          </a:p>
          <a:p>
            <a:pPr algn="l"/>
            <a:br>
              <a:rPr lang="it-IT" sz="1100" dirty="0"/>
            </a:br>
            <a:br>
              <a:rPr lang="it-IT" sz="1100" i="1" dirty="0"/>
            </a:br>
            <a:endParaRPr lang="it-IT" sz="11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0F1AA71-6B0A-4AC2-9024-D466A66AEDCF}"/>
              </a:ext>
            </a:extLst>
          </p:cNvPr>
          <p:cNvGrpSpPr/>
          <p:nvPr/>
        </p:nvGrpSpPr>
        <p:grpSpPr>
          <a:xfrm>
            <a:off x="7464490" y="1631638"/>
            <a:ext cx="4587637" cy="3270914"/>
            <a:chOff x="1364922" y="561018"/>
            <a:chExt cx="2385524" cy="2074596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9A4A599-9678-4558-A02D-B940EB6EC8B2}"/>
                </a:ext>
              </a:extLst>
            </p:cNvPr>
            <p:cNvSpPr/>
            <p:nvPr/>
          </p:nvSpPr>
          <p:spPr>
            <a:xfrm>
              <a:off x="1364922" y="561018"/>
              <a:ext cx="2385524" cy="207459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e 4">
              <a:extLst>
                <a:ext uri="{FF2B5EF4-FFF2-40B4-BE49-F238E27FC236}">
                  <a16:creationId xmlns:a16="http://schemas.microsoft.com/office/drawing/2014/main" id="{ADE992E5-6399-465D-A596-D25178283EA0}"/>
                </a:ext>
              </a:extLst>
            </p:cNvPr>
            <p:cNvSpPr txBox="1"/>
            <p:nvPr/>
          </p:nvSpPr>
          <p:spPr>
            <a:xfrm>
              <a:off x="1364922" y="858568"/>
              <a:ext cx="2385524" cy="1466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2400" b="1" i="0" u="none" kern="1200" dirty="0"/>
            </a:p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i="0" u="none" kern="1200" dirty="0"/>
                <a:t>COSTO IN EUROPA</a:t>
              </a:r>
              <a:br>
                <a:rPr lang="it-IT" sz="2400" b="0" i="0" u="none" kern="1200" dirty="0"/>
              </a:br>
              <a:br>
                <a:rPr lang="it-IT" sz="2400" b="0" i="0" u="none" kern="1200" dirty="0"/>
              </a:br>
              <a:r>
                <a:rPr lang="it-IT" sz="2400" b="0" i="1" u="none" kern="1200" dirty="0"/>
                <a:t>38 miliardi / anno</a:t>
              </a:r>
              <a:br>
                <a:rPr lang="it-IT" sz="2400" b="0" u="none" kern="1200" dirty="0"/>
              </a:br>
              <a:br>
                <a:rPr lang="it-IT" sz="2400" b="0" u="none" kern="1200" dirty="0"/>
              </a:br>
              <a:r>
                <a:rPr lang="it-IT" sz="2400" b="0" i="1" u="none" kern="1200" dirty="0"/>
                <a:t>50% cure mediche immediate</a:t>
              </a:r>
              <a:br>
                <a:rPr lang="it-IT" sz="2400" b="0" i="1" u="none" kern="1200" dirty="0"/>
              </a:br>
              <a:r>
                <a:rPr lang="it-IT" sz="2400" b="0" i="1" u="none" kern="1200" dirty="0"/>
                <a:t>22% perdita di produttività</a:t>
              </a:r>
              <a:br>
                <a:rPr lang="it-IT" sz="2400" b="0" i="1" u="none" kern="1200" dirty="0"/>
              </a:br>
              <a:r>
                <a:rPr lang="it-IT" sz="2400" b="0" i="1" u="none" kern="1200" dirty="0"/>
                <a:t>28% cure successive</a:t>
              </a:r>
              <a:br>
                <a:rPr lang="it-IT" sz="2400" b="0" i="1" u="none" kern="1200" dirty="0"/>
              </a:br>
              <a:br>
                <a:rPr lang="it-IT" sz="1100" i="1" kern="1200" dirty="0"/>
              </a:br>
              <a:endParaRPr lang="it-IT" sz="1100" i="1" kern="1200" dirty="0"/>
            </a:p>
          </p:txBody>
        </p:sp>
      </p:grpSp>
      <p:pic>
        <p:nvPicPr>
          <p:cNvPr id="6" name="Picture 24" descr="Alice_Onlus_Varese (1)">
            <a:extLst>
              <a:ext uri="{FF2B5EF4-FFF2-40B4-BE49-F238E27FC236}">
                <a16:creationId xmlns:a16="http://schemas.microsoft.com/office/drawing/2014/main" id="{6C4C9188-763B-944E-A608-F0E83DF8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E217089-EED8-D849-B1CE-D2543AE8405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it-IT" sz="4400" b="1" dirty="0"/>
              <a:t>ICTUS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0B30FD5-750A-AE4F-85C7-C1A845C00B26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B80995C-8DFF-304B-86D9-EBFD2CBE0C2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198F08D-1625-1E44-8BBD-0D1FEB66F62C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278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341A0B-50E8-DD40-993A-7053E555C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Meccanismi dell’ictus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98D878-2D39-3A48-A9F3-B0002F37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3"/>
            <a:ext cx="10515600" cy="4351338"/>
          </a:xfrm>
        </p:spPr>
        <p:txBody>
          <a:bodyPr/>
          <a:lstStyle/>
          <a:p>
            <a:r>
              <a:rPr lang="it-IT" sz="3600" dirty="0"/>
              <a:t>Occlusione di un vaso</a:t>
            </a:r>
          </a:p>
          <a:p>
            <a:pPr lvl="1"/>
            <a:r>
              <a:rPr lang="it-IT" sz="3200" dirty="0" err="1"/>
              <a:t>Atero</a:t>
            </a:r>
            <a:r>
              <a:rPr lang="it-IT" sz="3200" dirty="0"/>
              <a:t>-trombosi</a:t>
            </a:r>
          </a:p>
          <a:p>
            <a:pPr lvl="1"/>
            <a:r>
              <a:rPr lang="it-IT" sz="3200" dirty="0"/>
              <a:t>Embolismo</a:t>
            </a:r>
          </a:p>
          <a:p>
            <a:r>
              <a:rPr lang="it-IT" sz="3600" dirty="0"/>
              <a:t>Rottura di un vaso</a:t>
            </a:r>
          </a:p>
          <a:p>
            <a:pPr lvl="1"/>
            <a:r>
              <a:rPr lang="it-IT" sz="3200" dirty="0"/>
              <a:t>Debolezza della parete</a:t>
            </a:r>
          </a:p>
          <a:p>
            <a:pPr lvl="1"/>
            <a:r>
              <a:rPr lang="it-IT" sz="3200" dirty="0"/>
              <a:t>Malformazione</a:t>
            </a:r>
          </a:p>
          <a:p>
            <a:pPr lvl="1"/>
            <a:endParaRPr lang="it-IT" dirty="0"/>
          </a:p>
        </p:txBody>
      </p:sp>
      <p:pic>
        <p:nvPicPr>
          <p:cNvPr id="4" name="Picture 24" descr="Alice_Onlus_Varese (1)">
            <a:extLst>
              <a:ext uri="{FF2B5EF4-FFF2-40B4-BE49-F238E27FC236}">
                <a16:creationId xmlns:a16="http://schemas.microsoft.com/office/drawing/2014/main" id="{58193476-CD5A-6143-B19C-86F08B45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5D0370-90C1-9943-A790-5542309B4996}"/>
              </a:ext>
            </a:extLst>
          </p:cNvPr>
          <p:cNvGrpSpPr>
            <a:grpSpLocks/>
          </p:cNvGrpSpPr>
          <p:nvPr/>
        </p:nvGrpSpPr>
        <p:grpSpPr bwMode="auto">
          <a:xfrm>
            <a:off x="5642515" y="1373154"/>
            <a:ext cx="6329745" cy="2879869"/>
            <a:chOff x="-796" y="663"/>
            <a:chExt cx="7352" cy="34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1A2B8F-BF82-954D-904D-4D4B3A06E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6"/>
            <a:stretch>
              <a:fillRect/>
            </a:stretch>
          </p:blipFill>
          <p:spPr bwMode="auto">
            <a:xfrm>
              <a:off x="-796" y="663"/>
              <a:ext cx="7352" cy="3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C9508C-7F85-0240-82EC-93E189B6C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28407" r="39018" b="15738"/>
            <a:stretch>
              <a:fillRect/>
            </a:stretch>
          </p:blipFill>
          <p:spPr bwMode="auto">
            <a:xfrm>
              <a:off x="-658" y="1888"/>
              <a:ext cx="3312" cy="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AE77D2CB-0307-064F-80D3-83ABB772601A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0504B86-63FF-1348-BC22-34F077E132A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BE411E7-8F32-FF44-BB24-F13870CFA5A5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089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4EAE92C-D7A2-1E49-9F3F-37E44A33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4"/>
          <a:stretch>
            <a:fillRect/>
          </a:stretch>
        </p:blipFill>
        <p:spPr bwMode="auto">
          <a:xfrm>
            <a:off x="29384" y="2171920"/>
            <a:ext cx="8181481" cy="425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14">
            <a:extLst>
              <a:ext uri="{FF2B5EF4-FFF2-40B4-BE49-F238E27FC236}">
                <a16:creationId xmlns:a16="http://schemas.microsoft.com/office/drawing/2014/main" id="{8A8B6683-021E-3746-8A98-FAC545430F42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6614335" y="457703"/>
            <a:ext cx="609600" cy="3810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2A2B9D8-96BA-5B4B-AC24-C3666A6EA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234" y="1431925"/>
            <a:ext cx="358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tx2"/>
                </a:solidFill>
                <a:cs typeface="Arial" panose="020B0604020202020204" pitchFamily="34" charset="0"/>
              </a:rPr>
              <a:t>Core ischemico</a:t>
            </a:r>
            <a:r>
              <a:rPr lang="it-IT" altLang="it-IT" sz="2000" dirty="0">
                <a:cs typeface="Arial" panose="020B0604020202020204" pitchFamily="34" charset="0"/>
              </a:rPr>
              <a:t>= danno strutturale permanente</a:t>
            </a:r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8333E5F9-7F42-F54E-8E68-C5BB6D60CFE7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6637351" y="1529257"/>
            <a:ext cx="563563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A6805E33-39D5-3D48-AA37-0535FF2F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234" y="251930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tx2"/>
                </a:solidFill>
                <a:cs typeface="Arial" panose="020B0604020202020204" pitchFamily="34" charset="0"/>
              </a:rPr>
              <a:t>Penombra Ischemica </a:t>
            </a:r>
            <a:r>
              <a:rPr lang="it-IT" altLang="it-IT" sz="2000" dirty="0">
                <a:cs typeface="Arial" panose="020B0604020202020204" pitchFamily="34" charset="0"/>
              </a:rPr>
              <a:t>= danno funzionale=  danno reversibile se ripristino della perfusione</a:t>
            </a:r>
          </a:p>
        </p:txBody>
      </p:sp>
      <p:sp>
        <p:nvSpPr>
          <p:cNvPr id="7" name="AutoShape 21">
            <a:extLst>
              <a:ext uri="{FF2B5EF4-FFF2-40B4-BE49-F238E27FC236}">
                <a16:creationId xmlns:a16="http://schemas.microsoft.com/office/drawing/2014/main" id="{F96A4A22-64E3-9B4D-92C0-CFAA2592D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434" y="762000"/>
            <a:ext cx="228600" cy="838200"/>
          </a:xfrm>
          <a:prstGeom prst="curvedRightArrow">
            <a:avLst>
              <a:gd name="adj1" fmla="val 73333"/>
              <a:gd name="adj2" fmla="val 146667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0BD878A3-1068-6A4D-8457-190F08FF9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8686" y="2848920"/>
            <a:ext cx="358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>
                <a:solidFill>
                  <a:schemeClr val="tx2"/>
                </a:solidFill>
                <a:cs typeface="Arial" panose="020B0604020202020204" pitchFamily="34" charset="0"/>
              </a:rPr>
              <a:t>Cicatrice</a:t>
            </a:r>
            <a:endParaRPr lang="it-IT" altLang="it-IT" sz="2000" dirty="0">
              <a:cs typeface="Arial" panose="020B0604020202020204" pitchFamily="34" charset="0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0B472DA0-53CD-514D-A201-80735F48AC1C}"/>
              </a:ext>
            </a:extLst>
          </p:cNvPr>
          <p:cNvSpPr>
            <a:spLocks noChangeArrowheads="1"/>
          </p:cNvSpPr>
          <p:nvPr/>
        </p:nvSpPr>
        <p:spPr bwMode="auto">
          <a:xfrm rot="19807755">
            <a:off x="8287803" y="2946252"/>
            <a:ext cx="563563" cy="3810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AutoShape 21">
            <a:extLst>
              <a:ext uri="{FF2B5EF4-FFF2-40B4-BE49-F238E27FC236}">
                <a16:creationId xmlns:a16="http://schemas.microsoft.com/office/drawing/2014/main" id="{E4E130B1-1284-A34B-92FA-30F525C7B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886" y="2178995"/>
            <a:ext cx="228600" cy="838200"/>
          </a:xfrm>
          <a:prstGeom prst="curvedRightArrow">
            <a:avLst>
              <a:gd name="adj1" fmla="val 73333"/>
              <a:gd name="adj2" fmla="val 146667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3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6A42066-06BD-4846-8609-F14E5127CBC7}"/>
              </a:ext>
            </a:extLst>
          </p:cNvPr>
          <p:cNvGrpSpPr/>
          <p:nvPr/>
        </p:nvGrpSpPr>
        <p:grpSpPr>
          <a:xfrm>
            <a:off x="563245" y="331206"/>
            <a:ext cx="2979420" cy="803275"/>
            <a:chOff x="506095" y="5791764"/>
            <a:chExt cx="2979420" cy="80327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CD01BFB-CF73-1942-8AB4-9AA155B707B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C356A0F-C852-FA46-967B-9E364B1E572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24" descr="Alice_Onlus_Varese (1)">
            <a:extLst>
              <a:ext uri="{FF2B5EF4-FFF2-40B4-BE49-F238E27FC236}">
                <a16:creationId xmlns:a16="http://schemas.microsoft.com/office/drawing/2014/main" id="{AFA6A123-B705-6F4B-8776-6A1A6C38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583238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3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utoUpdateAnimBg="0"/>
      <p:bldP spid="7" grpId="0" animBg="1" autoUpdateAnimBg="0"/>
      <p:bldP spid="10" grpId="0" animBg="1" autoUpdateAnimBg="0"/>
      <p:bldP spid="1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B2B31-9FEB-8049-ABDA-562572FF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Trattamento della fase acuta dell’ ictus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DB03A-B68D-5144-AFA8-88A69CEC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936"/>
            <a:ext cx="10515600" cy="4351338"/>
          </a:xfrm>
        </p:spPr>
        <p:txBody>
          <a:bodyPr/>
          <a:lstStyle/>
          <a:p>
            <a:r>
              <a:rPr lang="it-IT" sz="3600" dirty="0" err="1"/>
              <a:t>Ri</a:t>
            </a:r>
            <a:r>
              <a:rPr lang="it-IT" sz="3600" dirty="0"/>
              <a:t>-apertura del vaso</a:t>
            </a:r>
          </a:p>
          <a:p>
            <a:pPr lvl="1"/>
            <a:r>
              <a:rPr lang="it-IT" sz="3600" dirty="0"/>
              <a:t>’scioglimento’ dell’occlusione: </a:t>
            </a:r>
            <a:r>
              <a:rPr lang="it-IT" sz="3600" dirty="0" err="1"/>
              <a:t>trombolisi</a:t>
            </a:r>
            <a:endParaRPr lang="it-IT" sz="3600" dirty="0"/>
          </a:p>
          <a:p>
            <a:pPr lvl="1"/>
            <a:r>
              <a:rPr lang="it-IT" sz="3600" dirty="0"/>
              <a:t>Rimozione dell’occlusione; </a:t>
            </a:r>
            <a:r>
              <a:rPr lang="it-IT" sz="3600" dirty="0" err="1"/>
              <a:t>trombectomia</a:t>
            </a:r>
            <a:endParaRPr lang="it-IT" sz="3600" dirty="0"/>
          </a:p>
          <a:p>
            <a:pPr lvl="1"/>
            <a:r>
              <a:rPr lang="it-IT" sz="3600" dirty="0"/>
              <a:t>Scioglimento + rimozione dell’occlusione</a:t>
            </a:r>
          </a:p>
          <a:p>
            <a:r>
              <a:rPr lang="it-IT" sz="3600" dirty="0"/>
              <a:t>(generalmente non in fase acuta) </a:t>
            </a:r>
          </a:p>
          <a:p>
            <a:pPr lvl="1"/>
            <a:r>
              <a:rPr lang="it-IT" sz="3600" dirty="0"/>
              <a:t>Riapertura di un grande vaso</a:t>
            </a:r>
          </a:p>
          <a:p>
            <a:pPr lvl="1"/>
            <a:r>
              <a:rPr lang="it-IT" sz="3600" dirty="0"/>
              <a:t>Correzione della malformazione</a:t>
            </a:r>
          </a:p>
          <a:p>
            <a:endParaRPr lang="it-IT" dirty="0"/>
          </a:p>
          <a:p>
            <a:pPr lvl="1"/>
            <a:endParaRPr lang="it-IT" dirty="0"/>
          </a:p>
        </p:txBody>
      </p:sp>
      <p:pic>
        <p:nvPicPr>
          <p:cNvPr id="4" name="Picture 24" descr="Alice_Onlus_Varese (1)">
            <a:extLst>
              <a:ext uri="{FF2B5EF4-FFF2-40B4-BE49-F238E27FC236}">
                <a16:creationId xmlns:a16="http://schemas.microsoft.com/office/drawing/2014/main" id="{40DCF532-4CD5-B548-BC1F-615BC406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47" y="5592763"/>
            <a:ext cx="194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80CE65C-4CBF-534C-AFD1-7A95475AD8D3}"/>
              </a:ext>
            </a:extLst>
          </p:cNvPr>
          <p:cNvGrpSpPr/>
          <p:nvPr/>
        </p:nvGrpSpPr>
        <p:grpSpPr>
          <a:xfrm>
            <a:off x="506095" y="5791764"/>
            <a:ext cx="2979420" cy="803275"/>
            <a:chOff x="506095" y="5791764"/>
            <a:chExt cx="2979420" cy="80327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AD05C66-C681-5A49-9DE4-398F5E70758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15" y="5819704"/>
              <a:ext cx="1473200" cy="747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1431340-9C51-B04D-AD79-37900855997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" y="5791764"/>
              <a:ext cx="1399540" cy="803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3600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6671</TotalTime>
  <Words>982</Words>
  <Application>Microsoft Macintosh PowerPoint</Application>
  <PresentationFormat>Widescreen</PresentationFormat>
  <Paragraphs>139</Paragraphs>
  <Slides>26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ICTUS</vt:lpstr>
      <vt:lpstr>Presentazione standard di PowerPoint</vt:lpstr>
      <vt:lpstr>Stroke team</vt:lpstr>
      <vt:lpstr>Presentazione standard di PowerPoint</vt:lpstr>
      <vt:lpstr>Meccanismi dell’ictus</vt:lpstr>
      <vt:lpstr>Presentazione standard di PowerPoint</vt:lpstr>
      <vt:lpstr>Trattamento della fase acuta dell’ ictus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trattamento in fase acuta dell’ictus è tempo dipendente</vt:lpstr>
      <vt:lpstr>Dopo l’ictus</vt:lpstr>
      <vt:lpstr>L’identificazione della causa determina la terapia di prevenzione secondaria</vt:lpstr>
      <vt:lpstr>Presentazione standard di PowerPoint</vt:lpstr>
      <vt:lpstr>Presentazione standard di PowerPoint</vt:lpstr>
      <vt:lpstr>Presentazione standard di PowerPoint</vt:lpstr>
      <vt:lpstr>Spider flash</vt:lpstr>
      <vt:lpstr>Spider flash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Maurizio Versino</dc:creator>
  <cp:lastModifiedBy>Maurizio Versino</cp:lastModifiedBy>
  <cp:revision>43</cp:revision>
  <dcterms:created xsi:type="dcterms:W3CDTF">2019-04-29T15:20:28Z</dcterms:created>
  <dcterms:modified xsi:type="dcterms:W3CDTF">2019-06-27T05:46:08Z</dcterms:modified>
</cp:coreProperties>
</file>