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98" y="39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0692130" cy="15119350"/>
          </a:xfrm>
          <a:custGeom>
            <a:avLst/>
            <a:gdLst/>
            <a:ahLst/>
            <a:cxnLst/>
            <a:rect l="l" t="t" r="r" b="b"/>
            <a:pathLst>
              <a:path w="10692130" h="15119350">
                <a:moveTo>
                  <a:pt x="10691812" y="0"/>
                </a:moveTo>
                <a:lnTo>
                  <a:pt x="0" y="0"/>
                </a:lnTo>
                <a:lnTo>
                  <a:pt x="0" y="15119350"/>
                </a:lnTo>
                <a:lnTo>
                  <a:pt x="10691812" y="15119350"/>
                </a:lnTo>
                <a:lnTo>
                  <a:pt x="10691812" y="0"/>
                </a:lnTo>
                <a:close/>
              </a:path>
            </a:pathLst>
          </a:custGeom>
          <a:solidFill>
            <a:srgbClr val="0077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0692130" cy="15119350"/>
          </a:xfrm>
          <a:custGeom>
            <a:avLst/>
            <a:gdLst/>
            <a:ahLst/>
            <a:cxnLst/>
            <a:rect l="l" t="t" r="r" b="b"/>
            <a:pathLst>
              <a:path w="10692130" h="15119350">
                <a:moveTo>
                  <a:pt x="0" y="0"/>
                </a:moveTo>
                <a:lnTo>
                  <a:pt x="10691812" y="0"/>
                </a:lnTo>
                <a:lnTo>
                  <a:pt x="10691812" y="15119350"/>
                </a:lnTo>
                <a:lnTo>
                  <a:pt x="0" y="1511935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171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03237" y="503237"/>
            <a:ext cx="9685655" cy="14112875"/>
          </a:xfrm>
          <a:custGeom>
            <a:avLst/>
            <a:gdLst/>
            <a:ahLst/>
            <a:cxnLst/>
            <a:rect l="l" t="t" r="r" b="b"/>
            <a:pathLst>
              <a:path w="9685655" h="14112875">
                <a:moveTo>
                  <a:pt x="9685337" y="0"/>
                </a:moveTo>
                <a:lnTo>
                  <a:pt x="0" y="0"/>
                </a:lnTo>
                <a:lnTo>
                  <a:pt x="0" y="14112875"/>
                </a:lnTo>
                <a:lnTo>
                  <a:pt x="9685337" y="14112875"/>
                </a:lnTo>
                <a:lnTo>
                  <a:pt x="96853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1/31/2023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greteria.laboratoriotossicologia@asst-settelaghi.i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hyperlink" Target="http://www.asst-settelaghi.it/laboratorioanali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4536" y="732790"/>
            <a:ext cx="857567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25" dirty="0">
                <a:latin typeface="Arial"/>
                <a:cs typeface="Arial"/>
              </a:rPr>
              <a:t>Carta</a:t>
            </a:r>
            <a:r>
              <a:rPr sz="3000" b="1" spc="35" dirty="0">
                <a:latin typeface="Arial"/>
                <a:cs typeface="Arial"/>
              </a:rPr>
              <a:t> </a:t>
            </a:r>
            <a:r>
              <a:rPr sz="3000" b="1" spc="40" dirty="0">
                <a:latin typeface="Arial"/>
                <a:cs typeface="Arial"/>
              </a:rPr>
              <a:t>dei</a:t>
            </a:r>
            <a:r>
              <a:rPr sz="3000" b="1" spc="45" dirty="0">
                <a:latin typeface="Arial"/>
                <a:cs typeface="Arial"/>
              </a:rPr>
              <a:t> </a:t>
            </a:r>
            <a:r>
              <a:rPr sz="3000" b="1" spc="-120" dirty="0">
                <a:latin typeface="Arial"/>
                <a:cs typeface="Arial"/>
              </a:rPr>
              <a:t>Servizi</a:t>
            </a:r>
            <a:r>
              <a:rPr sz="3000" b="1" spc="35" dirty="0">
                <a:latin typeface="Arial"/>
                <a:cs typeface="Arial"/>
              </a:rPr>
              <a:t> </a:t>
            </a:r>
            <a:r>
              <a:rPr sz="3000" b="1" spc="40" dirty="0">
                <a:latin typeface="Arial"/>
                <a:cs typeface="Arial"/>
              </a:rPr>
              <a:t>del</a:t>
            </a:r>
            <a:r>
              <a:rPr sz="3000" b="1" spc="45" dirty="0">
                <a:latin typeface="Arial"/>
                <a:cs typeface="Arial"/>
              </a:rPr>
              <a:t> </a:t>
            </a:r>
            <a:r>
              <a:rPr sz="3000" b="1" spc="-45" dirty="0">
                <a:latin typeface="Arial"/>
                <a:cs typeface="Arial"/>
              </a:rPr>
              <a:t>Laboratorio</a:t>
            </a:r>
            <a:r>
              <a:rPr sz="3000" b="1" spc="50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di</a:t>
            </a:r>
            <a:r>
              <a:rPr sz="3000" b="1" spc="45" dirty="0">
                <a:latin typeface="Arial"/>
                <a:cs typeface="Arial"/>
              </a:rPr>
              <a:t> </a:t>
            </a:r>
            <a:r>
              <a:rPr sz="3000" b="1" spc="-70" dirty="0">
                <a:latin typeface="Arial"/>
                <a:cs typeface="Arial"/>
              </a:rPr>
              <a:t>Tossicologia</a:t>
            </a:r>
            <a:endParaRPr sz="30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04166" y="13285863"/>
            <a:ext cx="2084155" cy="827052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994358" y="1513903"/>
            <a:ext cx="8705215" cy="45371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Il </a:t>
            </a:r>
            <a:r>
              <a:rPr sz="1400" spc="-5" dirty="0">
                <a:latin typeface="Times New Roman"/>
                <a:cs typeface="Times New Roman"/>
              </a:rPr>
              <a:t>Laboratorio di </a:t>
            </a:r>
            <a:r>
              <a:rPr sz="1400" spc="-10" dirty="0">
                <a:latin typeface="Times New Roman"/>
                <a:cs typeface="Times New Roman"/>
              </a:rPr>
              <a:t>Tossicologia </a:t>
            </a:r>
            <a:r>
              <a:rPr sz="1400" dirty="0">
                <a:latin typeface="Times New Roman"/>
                <a:cs typeface="Times New Roman"/>
              </a:rPr>
              <a:t>è una </a:t>
            </a:r>
            <a:r>
              <a:rPr sz="1400" spc="-5" dirty="0">
                <a:latin typeface="Times New Roman"/>
                <a:cs typeface="Times New Roman"/>
              </a:rPr>
              <a:t>Struttura Semplice all’interno della Struttura </a:t>
            </a:r>
            <a:r>
              <a:rPr sz="1400">
                <a:latin typeface="Times New Roman"/>
                <a:cs typeface="Times New Roman"/>
              </a:rPr>
              <a:t>Complessa </a:t>
            </a:r>
            <a:r>
              <a:rPr lang="it-IT" sz="1400" dirty="0">
                <a:latin typeface="Times New Roman"/>
                <a:cs typeface="Times New Roman"/>
              </a:rPr>
              <a:t>L</a:t>
            </a:r>
            <a:r>
              <a:rPr lang="it-IT" sz="1400" dirty="0" smtClean="0">
                <a:latin typeface="Times New Roman"/>
                <a:cs typeface="Times New Roman"/>
              </a:rPr>
              <a:t>aboratorio di Patologia Clinica</a:t>
            </a:r>
            <a:r>
              <a:rPr sz="1400" spc="-10" smtClean="0">
                <a:latin typeface="Times New Roman"/>
                <a:cs typeface="Times New Roman"/>
              </a:rPr>
              <a:t>.</a:t>
            </a:r>
            <a:r>
              <a:rPr sz="1400" spc="-5" smtClean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Il</a:t>
            </a:r>
            <a:r>
              <a:rPr sz="1400" spc="-5" dirty="0">
                <a:latin typeface="Times New Roman"/>
                <a:cs typeface="Times New Roman"/>
              </a:rPr>
              <a:t> Laboratorio </a:t>
            </a:r>
            <a:r>
              <a:rPr sz="1400" dirty="0">
                <a:latin typeface="Times New Roman"/>
                <a:cs typeface="Times New Roman"/>
              </a:rPr>
              <a:t>è accreditato da </a:t>
            </a:r>
            <a:r>
              <a:rPr sz="1400" spc="-5" dirty="0">
                <a:latin typeface="Times New Roman"/>
                <a:cs typeface="Times New Roman"/>
              </a:rPr>
              <a:t>Regione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Lombardia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sensi </a:t>
            </a:r>
            <a:r>
              <a:rPr sz="1400" spc="-5" dirty="0">
                <a:latin typeface="Times New Roman"/>
                <a:cs typeface="Times New Roman"/>
              </a:rPr>
              <a:t>del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DGR </a:t>
            </a:r>
            <a:r>
              <a:rPr sz="1400" dirty="0">
                <a:latin typeface="Times New Roman"/>
                <a:cs typeface="Times New Roman"/>
              </a:rPr>
              <a:t>N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VIII/9097 </a:t>
            </a:r>
            <a:r>
              <a:rPr sz="1400" spc="-10" dirty="0">
                <a:latin typeface="Times New Roman"/>
                <a:cs typeface="Times New Roman"/>
              </a:rPr>
              <a:t>del </a:t>
            </a:r>
            <a:r>
              <a:rPr sz="1400" spc="-5" dirty="0">
                <a:latin typeface="Times New Roman"/>
                <a:cs typeface="Times New Roman"/>
              </a:rPr>
              <a:t> 13.03.2009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(protocollo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H1.2011.00010830)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determinazione</a:t>
            </a:r>
            <a:r>
              <a:rPr sz="1400" dirty="0">
                <a:latin typeface="Times New Roman"/>
                <a:cs typeface="Times New Roman"/>
              </a:rPr>
              <a:t> di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sostanze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d’abuso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(alcol</a:t>
            </a:r>
            <a:r>
              <a:rPr sz="1400" dirty="0">
                <a:latin typeface="Times New Roman"/>
                <a:cs typeface="Times New Roman"/>
              </a:rPr>
              <a:t> 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droghe)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matrici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biologiche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(urina,</a:t>
            </a:r>
            <a:r>
              <a:rPr sz="1400" dirty="0">
                <a:latin typeface="Times New Roman"/>
                <a:cs typeface="Times New Roman"/>
              </a:rPr>
              <a:t> sangue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matrice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cheratinica)</a:t>
            </a:r>
            <a:r>
              <a:rPr sz="1400" dirty="0">
                <a:latin typeface="Times New Roman"/>
                <a:cs typeface="Times New Roman"/>
              </a:rPr>
              <a:t> sia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scopo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clinico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sia</a:t>
            </a:r>
            <a:r>
              <a:rPr sz="1400" dirty="0">
                <a:latin typeface="Times New Roman"/>
                <a:cs typeface="Times New Roman"/>
              </a:rPr>
              <a:t> 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valenza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legale.</a:t>
            </a:r>
            <a:r>
              <a:rPr sz="1400" spc="35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Si</a:t>
            </a:r>
            <a:r>
              <a:rPr sz="1400" spc="3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eseguono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anche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determinazioni </a:t>
            </a:r>
            <a:r>
              <a:rPr sz="1400" dirty="0">
                <a:latin typeface="Times New Roman"/>
                <a:cs typeface="Times New Roman"/>
              </a:rPr>
              <a:t>dei </a:t>
            </a:r>
            <a:r>
              <a:rPr sz="1400" spc="-5" dirty="0">
                <a:latin typeface="Times New Roman"/>
                <a:cs typeface="Times New Roman"/>
              </a:rPr>
              <a:t>marcatori per abuso cronico </a:t>
            </a:r>
            <a:r>
              <a:rPr sz="1400" dirty="0">
                <a:latin typeface="Times New Roman"/>
                <a:cs typeface="Times New Roman"/>
              </a:rPr>
              <a:t>di </a:t>
            </a:r>
            <a:r>
              <a:rPr sz="1400" spc="-5" dirty="0">
                <a:latin typeface="Times New Roman"/>
                <a:cs typeface="Times New Roman"/>
              </a:rPr>
              <a:t>alcol (CDT </a:t>
            </a:r>
            <a:r>
              <a:rPr sz="1400" dirty="0">
                <a:latin typeface="Times New Roman"/>
                <a:cs typeface="Times New Roman"/>
              </a:rPr>
              <a:t>e </a:t>
            </a:r>
            <a:r>
              <a:rPr sz="1400" spc="-5" dirty="0">
                <a:latin typeface="Times New Roman"/>
                <a:cs typeface="Times New Roman"/>
              </a:rPr>
              <a:t>ETG). </a:t>
            </a:r>
            <a:r>
              <a:rPr sz="1400" spc="-25" dirty="0">
                <a:latin typeface="Times New Roman"/>
                <a:cs typeface="Times New Roman"/>
              </a:rPr>
              <a:t>Vengono </a:t>
            </a:r>
            <a:r>
              <a:rPr sz="1400" spc="-5" dirty="0">
                <a:latin typeface="Times New Roman"/>
                <a:cs typeface="Times New Roman"/>
              </a:rPr>
              <a:t>inoltre </a:t>
            </a:r>
            <a:r>
              <a:rPr sz="1400" dirty="0">
                <a:latin typeface="Times New Roman"/>
                <a:cs typeface="Times New Roman"/>
              </a:rPr>
              <a:t>eseguite </a:t>
            </a:r>
            <a:r>
              <a:rPr sz="1400" spc="-5" dirty="0">
                <a:latin typeface="Times New Roman"/>
                <a:cs typeface="Times New Roman"/>
              </a:rPr>
              <a:t>monitoraggi ambientali </a:t>
            </a:r>
            <a:r>
              <a:rPr sz="1400" dirty="0">
                <a:latin typeface="Times New Roman"/>
                <a:cs typeface="Times New Roman"/>
              </a:rPr>
              <a:t>e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biologici per esposizione </a:t>
            </a:r>
            <a:r>
              <a:rPr sz="1400" dirty="0">
                <a:latin typeface="Times New Roman"/>
                <a:cs typeface="Times New Roman"/>
              </a:rPr>
              <a:t>a tossici </a:t>
            </a:r>
            <a:r>
              <a:rPr sz="1400" spc="-5" dirty="0">
                <a:latin typeface="Times New Roman"/>
                <a:cs typeface="Times New Roman"/>
              </a:rPr>
              <a:t>ambientali, valutazione del microclima </a:t>
            </a:r>
            <a:r>
              <a:rPr sz="1400" dirty="0">
                <a:latin typeface="Times New Roman"/>
                <a:cs typeface="Times New Roman"/>
              </a:rPr>
              <a:t>e del </a:t>
            </a:r>
            <a:r>
              <a:rPr sz="1400" spc="-5" dirty="0">
                <a:latin typeface="Times New Roman"/>
                <a:cs typeface="Times New Roman"/>
              </a:rPr>
              <a:t>rischio chimico (igiene industriale) </a:t>
            </a:r>
            <a:r>
              <a:rPr sz="1400" dirty="0">
                <a:latin typeface="Times New Roman"/>
                <a:cs typeface="Times New Roman"/>
              </a:rPr>
              <a:t>e </a:t>
            </a:r>
            <a:r>
              <a:rPr sz="1400" spc="5" dirty="0">
                <a:latin typeface="Times New Roman"/>
                <a:cs typeface="Times New Roman"/>
              </a:rPr>
              <a:t> dosaggi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IgE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totali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specifiche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(allergologia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vitro).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Il </a:t>
            </a:r>
            <a:r>
              <a:rPr sz="1400" spc="-5" dirty="0">
                <a:latin typeface="Times New Roman"/>
                <a:cs typeface="Times New Roman"/>
              </a:rPr>
              <a:t>laboratorio </a:t>
            </a:r>
            <a:r>
              <a:rPr sz="1400" dirty="0">
                <a:latin typeface="Times New Roman"/>
                <a:cs typeface="Times New Roman"/>
              </a:rPr>
              <a:t>è </a:t>
            </a:r>
            <a:r>
              <a:rPr sz="1400" spc="-5" dirty="0">
                <a:latin typeface="Times New Roman"/>
                <a:cs typeface="Times New Roman"/>
              </a:rPr>
              <a:t>dotato di strumenti </a:t>
            </a:r>
            <a:r>
              <a:rPr sz="1400" dirty="0">
                <a:latin typeface="Times New Roman"/>
                <a:cs typeface="Times New Roman"/>
              </a:rPr>
              <a:t>per </a:t>
            </a:r>
            <a:r>
              <a:rPr sz="1400" spc="-5" dirty="0">
                <a:latin typeface="Times New Roman"/>
                <a:cs typeface="Times New Roman"/>
              </a:rPr>
              <a:t>lo </a:t>
            </a:r>
            <a:r>
              <a:rPr sz="1400" i="1" spc="-10" dirty="0">
                <a:latin typeface="Times New Roman"/>
                <a:cs typeface="Times New Roman"/>
              </a:rPr>
              <a:t>screening </a:t>
            </a:r>
            <a:r>
              <a:rPr sz="1400" spc="-5" dirty="0">
                <a:latin typeface="Times New Roman"/>
                <a:cs typeface="Times New Roman"/>
              </a:rPr>
              <a:t>delle </a:t>
            </a:r>
            <a:r>
              <a:rPr sz="1400" dirty="0">
                <a:latin typeface="Times New Roman"/>
                <a:cs typeface="Times New Roman"/>
              </a:rPr>
              <a:t>sostanze </a:t>
            </a:r>
            <a:r>
              <a:rPr sz="1400" spc="-5" dirty="0">
                <a:latin typeface="Times New Roman"/>
                <a:cs typeface="Times New Roman"/>
              </a:rPr>
              <a:t>d’abuso (metodo </a:t>
            </a:r>
            <a:r>
              <a:rPr sz="1400" dirty="0">
                <a:latin typeface="Times New Roman"/>
                <a:cs typeface="Times New Roman"/>
              </a:rPr>
              <a:t>di </a:t>
            </a:r>
            <a:r>
              <a:rPr sz="1400" spc="-5" dirty="0">
                <a:latin typeface="Times New Roman"/>
                <a:cs typeface="Times New Roman"/>
              </a:rPr>
              <a:t>immunodosaggio enzimatico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multiplo </a:t>
            </a:r>
            <a:r>
              <a:rPr sz="1400" dirty="0">
                <a:latin typeface="Times New Roman"/>
                <a:cs typeface="Times New Roman"/>
              </a:rPr>
              <a:t>- </a:t>
            </a:r>
            <a:r>
              <a:rPr sz="1400" spc="-5" dirty="0">
                <a:latin typeface="Times New Roman"/>
                <a:cs typeface="Times New Roman"/>
              </a:rPr>
              <a:t>EMIT) </a:t>
            </a:r>
            <a:r>
              <a:rPr sz="1400" dirty="0">
                <a:latin typeface="Times New Roman"/>
                <a:cs typeface="Times New Roman"/>
              </a:rPr>
              <a:t>e la loro </a:t>
            </a:r>
            <a:r>
              <a:rPr sz="1400" spc="-5" dirty="0">
                <a:latin typeface="Times New Roman"/>
                <a:cs typeface="Times New Roman"/>
              </a:rPr>
              <a:t>conferma </a:t>
            </a:r>
            <a:r>
              <a:rPr sz="1400" dirty="0">
                <a:latin typeface="Times New Roman"/>
                <a:cs typeface="Times New Roman"/>
              </a:rPr>
              <a:t>tramite </a:t>
            </a:r>
            <a:r>
              <a:rPr sz="1400" spc="-5" dirty="0">
                <a:latin typeface="Times New Roman"/>
                <a:cs typeface="Times New Roman"/>
              </a:rPr>
              <a:t>cromatografia in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fase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liquida </a:t>
            </a:r>
            <a:r>
              <a:rPr sz="1400" dirty="0">
                <a:latin typeface="Times New Roman"/>
                <a:cs typeface="Times New Roman"/>
              </a:rPr>
              <a:t>o gassosa </a:t>
            </a:r>
            <a:r>
              <a:rPr sz="1400" spc="-5" dirty="0">
                <a:latin typeface="Times New Roman"/>
                <a:cs typeface="Times New Roman"/>
              </a:rPr>
              <a:t>accoppiata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alla</a:t>
            </a:r>
            <a:r>
              <a:rPr sz="1400" spc="3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spettrometria </a:t>
            </a:r>
            <a:r>
              <a:rPr sz="1400" spc="-10" dirty="0">
                <a:latin typeface="Times New Roman"/>
                <a:cs typeface="Times New Roman"/>
              </a:rPr>
              <a:t>di 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massa (LC-MS e GC-MS). </a:t>
            </a:r>
            <a:r>
              <a:rPr sz="1400" spc="-10" dirty="0">
                <a:latin typeface="Times New Roman"/>
                <a:cs typeface="Times New Roman"/>
              </a:rPr>
              <a:t>Il </a:t>
            </a:r>
            <a:r>
              <a:rPr sz="1400" spc="-5" dirty="0">
                <a:latin typeface="Times New Roman"/>
                <a:cs typeface="Times New Roman"/>
              </a:rPr>
              <a:t>dosaggio dell’etanolo nel </a:t>
            </a:r>
            <a:r>
              <a:rPr sz="1400" dirty="0">
                <a:latin typeface="Times New Roman"/>
                <a:cs typeface="Times New Roman"/>
              </a:rPr>
              <a:t>sangue avviene tramite </a:t>
            </a:r>
            <a:r>
              <a:rPr sz="1400" spc="-5" dirty="0">
                <a:latin typeface="Times New Roman"/>
                <a:cs typeface="Times New Roman"/>
              </a:rPr>
              <a:t>gas-cromatografia con </a:t>
            </a:r>
            <a:r>
              <a:rPr sz="1400" dirty="0">
                <a:latin typeface="Times New Roman"/>
                <a:cs typeface="Times New Roman"/>
              </a:rPr>
              <a:t>campionamento </a:t>
            </a:r>
            <a:r>
              <a:rPr sz="1400" spc="-5" dirty="0">
                <a:latin typeface="Times New Roman"/>
                <a:cs typeface="Times New Roman"/>
              </a:rPr>
              <a:t>in </a:t>
            </a:r>
            <a:r>
              <a:rPr sz="1400" dirty="0">
                <a:latin typeface="Times New Roman"/>
                <a:cs typeface="Times New Roman"/>
              </a:rPr>
              <a:t> spazio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</a:t>
            </a:r>
            <a:r>
              <a:rPr sz="1400" dirty="0">
                <a:latin typeface="Times New Roman"/>
                <a:cs typeface="Times New Roman"/>
              </a:rPr>
              <a:t> testa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(GC-HS).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Il</a:t>
            </a:r>
            <a:r>
              <a:rPr sz="1400" spc="-5" dirty="0">
                <a:latin typeface="Times New Roman"/>
                <a:cs typeface="Times New Roman"/>
              </a:rPr>
              <a:t> dosaggio</a:t>
            </a:r>
            <a:r>
              <a:rPr sz="1400" dirty="0">
                <a:latin typeface="Times New Roman"/>
                <a:cs typeface="Times New Roman"/>
              </a:rPr>
              <a:t> di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metalli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ed</a:t>
            </a:r>
            <a:r>
              <a:rPr sz="1400" spc="-5" dirty="0">
                <a:latin typeface="Times New Roman"/>
                <a:cs typeface="Times New Roman"/>
              </a:rPr>
              <a:t> elementi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tracce</a:t>
            </a:r>
            <a:r>
              <a:rPr sz="1400" dirty="0">
                <a:latin typeface="Times New Roman"/>
                <a:cs typeface="Times New Roman"/>
              </a:rPr>
              <a:t> si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esegue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per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mezzo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strumentazione</a:t>
            </a:r>
            <a:r>
              <a:rPr sz="1400" dirty="0">
                <a:latin typeface="Times New Roman"/>
                <a:cs typeface="Times New Roman"/>
              </a:rPr>
              <a:t> ad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assorbimento </a:t>
            </a:r>
            <a:r>
              <a:rPr sz="1400" spc="-5" dirty="0">
                <a:latin typeface="Times New Roman"/>
                <a:cs typeface="Times New Roman"/>
              </a:rPr>
              <a:t>atomico con </a:t>
            </a:r>
            <a:r>
              <a:rPr sz="1400" dirty="0">
                <a:latin typeface="Times New Roman"/>
                <a:cs typeface="Times New Roman"/>
              </a:rPr>
              <a:t>atomizzazione a </a:t>
            </a:r>
            <a:r>
              <a:rPr sz="1400" spc="-5" dirty="0">
                <a:latin typeface="Times New Roman"/>
                <a:cs typeface="Times New Roman"/>
              </a:rPr>
              <a:t>fornetto in grafite (GF-AAS). Le </a:t>
            </a:r>
            <a:r>
              <a:rPr sz="1400" dirty="0">
                <a:latin typeface="Times New Roman"/>
                <a:cs typeface="Times New Roman"/>
              </a:rPr>
              <a:t>analisi di </a:t>
            </a:r>
            <a:r>
              <a:rPr sz="1400" spc="-5" dirty="0">
                <a:latin typeface="Times New Roman"/>
                <a:cs typeface="Times New Roman"/>
              </a:rPr>
              <a:t>allergologia (RAST) </a:t>
            </a:r>
            <a:r>
              <a:rPr sz="1400" dirty="0">
                <a:latin typeface="Times New Roman"/>
                <a:cs typeface="Times New Roman"/>
              </a:rPr>
              <a:t>sono </a:t>
            </a:r>
            <a:r>
              <a:rPr sz="1400" spc="-5" dirty="0">
                <a:latin typeface="Times New Roman"/>
                <a:cs typeface="Times New Roman"/>
              </a:rPr>
              <a:t>eseguite </a:t>
            </a:r>
            <a:r>
              <a:rPr sz="1400" dirty="0">
                <a:latin typeface="Times New Roman"/>
                <a:cs typeface="Times New Roman"/>
              </a:rPr>
              <a:t> in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chemiolumunescenza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tramite analizzatore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automatico.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latin typeface="Times New Roman"/>
                <a:cs typeface="Times New Roman"/>
              </a:rPr>
              <a:t>L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dirty="0">
                <a:latin typeface="Times New Roman"/>
                <a:cs typeface="Times New Roman"/>
              </a:rPr>
              <a:t>b</a:t>
            </a:r>
            <a:r>
              <a:rPr sz="1400" b="1" spc="5" dirty="0">
                <a:latin typeface="Times New Roman"/>
                <a:cs typeface="Times New Roman"/>
              </a:rPr>
              <a:t>o</a:t>
            </a:r>
            <a:r>
              <a:rPr sz="1400" b="1" dirty="0">
                <a:latin typeface="Times New Roman"/>
                <a:cs typeface="Times New Roman"/>
              </a:rPr>
              <a:t>r</a:t>
            </a:r>
            <a:r>
              <a:rPr sz="1400" b="1" spc="5" dirty="0">
                <a:latin typeface="Times New Roman"/>
                <a:cs typeface="Times New Roman"/>
              </a:rPr>
              <a:t>a</a:t>
            </a:r>
            <a:r>
              <a:rPr sz="1400" b="1" dirty="0">
                <a:latin typeface="Times New Roman"/>
                <a:cs typeface="Times New Roman"/>
              </a:rPr>
              <a:t>t</a:t>
            </a:r>
            <a:r>
              <a:rPr sz="1400" b="1" spc="5" dirty="0">
                <a:latin typeface="Times New Roman"/>
                <a:cs typeface="Times New Roman"/>
              </a:rPr>
              <a:t>o</a:t>
            </a:r>
            <a:r>
              <a:rPr sz="1400" b="1" dirty="0">
                <a:latin typeface="Times New Roman"/>
                <a:cs typeface="Times New Roman"/>
              </a:rPr>
              <a:t>r</a:t>
            </a:r>
            <a:r>
              <a:rPr sz="1400" b="1" spc="-10" dirty="0">
                <a:latin typeface="Times New Roman"/>
                <a:cs typeface="Times New Roman"/>
              </a:rPr>
              <a:t>i</a:t>
            </a:r>
            <a:r>
              <a:rPr sz="1400" b="1" dirty="0">
                <a:latin typeface="Times New Roman"/>
                <a:cs typeface="Times New Roman"/>
              </a:rPr>
              <a:t>o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d</a:t>
            </a:r>
            <a:r>
              <a:rPr sz="1400" b="1" dirty="0">
                <a:latin typeface="Times New Roman"/>
                <a:cs typeface="Times New Roman"/>
              </a:rPr>
              <a:t>i</a:t>
            </a:r>
            <a:r>
              <a:rPr sz="1400" b="1" spc="-85" dirty="0">
                <a:latin typeface="Times New Roman"/>
                <a:cs typeface="Times New Roman"/>
              </a:rPr>
              <a:t> </a:t>
            </a:r>
            <a:r>
              <a:rPr sz="1400" b="1" spc="-135" dirty="0">
                <a:latin typeface="Times New Roman"/>
                <a:cs typeface="Times New Roman"/>
              </a:rPr>
              <a:t>T</a:t>
            </a:r>
            <a:r>
              <a:rPr sz="1400" b="1" spc="5" dirty="0">
                <a:latin typeface="Times New Roman"/>
                <a:cs typeface="Times New Roman"/>
              </a:rPr>
              <a:t>ossi</a:t>
            </a:r>
            <a:r>
              <a:rPr sz="1400" b="1" dirty="0">
                <a:latin typeface="Times New Roman"/>
                <a:cs typeface="Times New Roman"/>
              </a:rPr>
              <a:t>c</a:t>
            </a:r>
            <a:r>
              <a:rPr sz="1400" b="1" spc="5" dirty="0">
                <a:latin typeface="Times New Roman"/>
                <a:cs typeface="Times New Roman"/>
              </a:rPr>
              <a:t>ologia</a:t>
            </a:r>
            <a:endParaRPr sz="1400">
              <a:latin typeface="Times New Roman"/>
              <a:cs typeface="Times New Roman"/>
            </a:endParaRPr>
          </a:p>
          <a:p>
            <a:pPr marL="12700" marR="5815965">
              <a:lnSpc>
                <a:spcPct val="100000"/>
              </a:lnSpc>
            </a:pPr>
            <a:r>
              <a:rPr sz="1400" b="1" spc="-15" dirty="0">
                <a:latin typeface="Times New Roman"/>
                <a:cs typeface="Times New Roman"/>
              </a:rPr>
              <a:t>Via</a:t>
            </a:r>
            <a:r>
              <a:rPr sz="1400" b="1" spc="-5" dirty="0">
                <a:latin typeface="Times New Roman"/>
                <a:cs typeface="Times New Roman"/>
              </a:rPr>
              <a:t> Rossi</a:t>
            </a:r>
            <a:r>
              <a:rPr sz="1400" b="1" dirty="0">
                <a:latin typeface="Times New Roman"/>
                <a:cs typeface="Times New Roman"/>
              </a:rPr>
              <a:t> n</a:t>
            </a:r>
            <a:r>
              <a:rPr sz="1400" b="1" spc="19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9</a:t>
            </a:r>
            <a:r>
              <a:rPr sz="1400" b="1" spc="-5" dirty="0">
                <a:latin typeface="Times New Roman"/>
                <a:cs typeface="Times New Roman"/>
              </a:rPr>
              <a:t> (Pad.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Bianchi)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–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25" dirty="0">
                <a:latin typeface="Times New Roman"/>
                <a:cs typeface="Times New Roman"/>
              </a:rPr>
              <a:t>Varese </a:t>
            </a:r>
            <a:r>
              <a:rPr sz="1400" b="1" spc="-3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Per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informazioni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appuntamenti:</a:t>
            </a:r>
            <a:endParaRPr sz="1400">
              <a:latin typeface="Times New Roman"/>
              <a:cs typeface="Times New Roman"/>
            </a:endParaRPr>
          </a:p>
          <a:p>
            <a:pPr marL="12700" marR="605790">
              <a:lnSpc>
                <a:spcPct val="100000"/>
              </a:lnSpc>
            </a:pPr>
            <a:r>
              <a:rPr sz="1400" b="1" dirty="0">
                <a:latin typeface="Times New Roman"/>
                <a:cs typeface="Times New Roman"/>
              </a:rPr>
              <a:t>tel.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0332.270.633</a:t>
            </a:r>
            <a:r>
              <a:rPr sz="1400" b="1" spc="-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nei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seguenti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orari: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merc.</a:t>
            </a:r>
            <a:r>
              <a:rPr sz="1400" b="1" spc="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ven.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dalle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15" dirty="0">
                <a:latin typeface="Times New Roman"/>
                <a:cs typeface="Times New Roman"/>
              </a:rPr>
              <a:t>11:00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alle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12:30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e</a:t>
            </a:r>
            <a:r>
              <a:rPr sz="1400" b="1" spc="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da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lun.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a</a:t>
            </a:r>
            <a:r>
              <a:rPr sz="1400" b="1" spc="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ven.</a:t>
            </a:r>
            <a:r>
              <a:rPr sz="1400" b="1" spc="-1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dalle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14:00</a:t>
            </a:r>
            <a:r>
              <a:rPr sz="1400" b="1" spc="-25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alle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15:00 </a:t>
            </a:r>
            <a:r>
              <a:rPr sz="1400" b="1" spc="-3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e-mail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u="heavy" spc="-5" dirty="0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latin typeface="Times New Roman"/>
                <a:cs typeface="Times New Roman"/>
                <a:hlinkClick r:id="rId3"/>
              </a:rPr>
              <a:t>segreteria.laboratoriotossicologia@asst-settelaghi.it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Gli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orari indicati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potrebbero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subire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variazioni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nel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periodo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natalizio,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occasione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festività.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4358" y="10200737"/>
            <a:ext cx="8705850" cy="21832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LE ANALISI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25" dirty="0">
                <a:latin typeface="Times New Roman"/>
                <a:cs typeface="Times New Roman"/>
              </a:rPr>
              <a:t>CARATTERE </a:t>
            </a:r>
            <a:r>
              <a:rPr sz="1400" spc="-5" dirty="0">
                <a:latin typeface="Times New Roman"/>
                <a:cs typeface="Times New Roman"/>
              </a:rPr>
              <a:t>MEDICO-LEGALE </a:t>
            </a:r>
            <a:r>
              <a:rPr sz="1400" dirty="0">
                <a:latin typeface="Times New Roman"/>
                <a:cs typeface="Times New Roman"/>
              </a:rPr>
              <a:t>/ </a:t>
            </a:r>
            <a:r>
              <a:rPr sz="1400" spc="-15" dirty="0">
                <a:latin typeface="Times New Roman"/>
                <a:cs typeface="Times New Roman"/>
              </a:rPr>
              <a:t>AMMINISTRATIVO </a:t>
            </a:r>
            <a:r>
              <a:rPr sz="1400" spc="-5" dirty="0">
                <a:latin typeface="Times New Roman"/>
                <a:cs typeface="Times New Roman"/>
              </a:rPr>
              <a:t>SONO </a:t>
            </a:r>
            <a:r>
              <a:rPr sz="1400" dirty="0">
                <a:latin typeface="Times New Roman"/>
                <a:cs typeface="Times New Roman"/>
              </a:rPr>
              <a:t>A CARICO </a:t>
            </a:r>
            <a:r>
              <a:rPr sz="1400" spc="-20" dirty="0">
                <a:latin typeface="Times New Roman"/>
                <a:cs typeface="Times New Roman"/>
              </a:rPr>
              <a:t>DELL’UTENTE </a:t>
            </a:r>
            <a:r>
              <a:rPr sz="1400" spc="-5" dirty="0">
                <a:latin typeface="Times New Roman"/>
                <a:cs typeface="Times New Roman"/>
              </a:rPr>
              <a:t>CHE </a:t>
            </a:r>
            <a:r>
              <a:rPr sz="1400" dirty="0">
                <a:latin typeface="Times New Roman"/>
                <a:cs typeface="Times New Roman"/>
              </a:rPr>
              <a:t>SI 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DEVE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15" dirty="0">
                <a:latin typeface="Times New Roman"/>
                <a:cs typeface="Times New Roman"/>
              </a:rPr>
              <a:t>PRESENTARE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SEMPRE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MUNITO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 UN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VALIDO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DOCUMENTO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35" dirty="0">
                <a:latin typeface="Times New Roman"/>
                <a:cs typeface="Times New Roman"/>
              </a:rPr>
              <a:t>IDENTITA’.</a:t>
            </a:r>
            <a:endParaRPr sz="14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I </a:t>
            </a:r>
            <a:r>
              <a:rPr sz="1400" spc="-5" dirty="0">
                <a:latin typeface="Times New Roman"/>
                <a:cs typeface="Times New Roman"/>
              </a:rPr>
              <a:t>MINORI DI ANNI 18 </a:t>
            </a:r>
            <a:r>
              <a:rPr sz="1400" spc="-10" dirty="0">
                <a:latin typeface="Times New Roman"/>
                <a:cs typeface="Times New Roman"/>
              </a:rPr>
              <a:t>DEVONO </a:t>
            </a:r>
            <a:r>
              <a:rPr sz="1400" spc="-15" dirty="0">
                <a:latin typeface="Times New Roman"/>
                <a:cs typeface="Times New Roman"/>
              </a:rPr>
              <a:t>PRESENTARSI </a:t>
            </a:r>
            <a:r>
              <a:rPr sz="1400" spc="-30" dirty="0">
                <a:latin typeface="Times New Roman"/>
                <a:cs typeface="Times New Roman"/>
              </a:rPr>
              <a:t>ACCOMPAGNATI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DA </a:t>
            </a:r>
            <a:r>
              <a:rPr sz="1400" spc="5" dirty="0">
                <a:latin typeface="Times New Roman"/>
                <a:cs typeface="Times New Roman"/>
              </a:rPr>
              <a:t>UN </a:t>
            </a:r>
            <a:r>
              <a:rPr sz="1400" spc="-10" dirty="0">
                <a:latin typeface="Times New Roman"/>
                <a:cs typeface="Times New Roman"/>
              </a:rPr>
              <a:t>GENITORE </a:t>
            </a:r>
            <a:r>
              <a:rPr sz="1400" dirty="0">
                <a:latin typeface="Times New Roman"/>
                <a:cs typeface="Times New Roman"/>
              </a:rPr>
              <a:t>O </a:t>
            </a:r>
            <a:r>
              <a:rPr sz="1400" spc="5" dirty="0">
                <a:latin typeface="Times New Roman"/>
                <a:cs typeface="Times New Roman"/>
              </a:rPr>
              <a:t>DA </a:t>
            </a:r>
            <a:r>
              <a:rPr sz="1400" spc="-5" dirty="0">
                <a:latin typeface="Times New Roman"/>
                <a:cs typeface="Times New Roman"/>
              </a:rPr>
              <a:t>UN </a:t>
            </a:r>
            <a:r>
              <a:rPr sz="1400" spc="-10" dirty="0">
                <a:latin typeface="Times New Roman"/>
                <a:cs typeface="Times New Roman"/>
              </a:rPr>
              <a:t>TUTORE 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LEGALE.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9525" indent="43815" algn="just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Indicativamente </a:t>
            </a:r>
            <a:r>
              <a:rPr sz="1400" dirty="0">
                <a:latin typeface="Times New Roman"/>
                <a:cs typeface="Times New Roman"/>
              </a:rPr>
              <a:t>i </a:t>
            </a:r>
            <a:r>
              <a:rPr sz="1400" spc="-5" dirty="0">
                <a:latin typeface="Times New Roman"/>
                <a:cs typeface="Times New Roman"/>
              </a:rPr>
              <a:t>tempi </a:t>
            </a:r>
            <a:r>
              <a:rPr sz="1400" dirty="0">
                <a:latin typeface="Times New Roman"/>
                <a:cs typeface="Times New Roman"/>
              </a:rPr>
              <a:t>di consegna dei </a:t>
            </a:r>
            <a:r>
              <a:rPr sz="1400" spc="-5" dirty="0">
                <a:latin typeface="Times New Roman"/>
                <a:cs typeface="Times New Roman"/>
              </a:rPr>
              <a:t>referti vanno </a:t>
            </a:r>
            <a:r>
              <a:rPr sz="1400" dirty="0">
                <a:latin typeface="Times New Roman"/>
                <a:cs typeface="Times New Roman"/>
              </a:rPr>
              <a:t>da </a:t>
            </a:r>
            <a:r>
              <a:rPr sz="1400" spc="-5" dirty="0">
                <a:latin typeface="Times New Roman"/>
                <a:cs typeface="Times New Roman"/>
              </a:rPr>
              <a:t>un minimo di </a:t>
            </a:r>
            <a:r>
              <a:rPr sz="1400" dirty="0">
                <a:latin typeface="Times New Roman"/>
                <a:cs typeface="Times New Roman"/>
              </a:rPr>
              <a:t>5, a </a:t>
            </a:r>
            <a:r>
              <a:rPr sz="1400" spc="-5" dirty="0">
                <a:latin typeface="Times New Roman"/>
                <a:cs typeface="Times New Roman"/>
              </a:rPr>
              <a:t>un massimo </a:t>
            </a:r>
            <a:r>
              <a:rPr sz="1400" dirty="0">
                <a:latin typeface="Times New Roman"/>
                <a:cs typeface="Times New Roman"/>
              </a:rPr>
              <a:t>di 15 </a:t>
            </a:r>
            <a:r>
              <a:rPr sz="1400" spc="-5" dirty="0">
                <a:latin typeface="Times New Roman"/>
                <a:cs typeface="Times New Roman"/>
              </a:rPr>
              <a:t>giorni lavorativi per quelli 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più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complessi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e</a:t>
            </a:r>
            <a:r>
              <a:rPr sz="1400" spc="-5" dirty="0">
                <a:latin typeface="Times New Roman"/>
                <a:cs typeface="Times New Roman"/>
              </a:rPr>
              <a:t> </a:t>
            </a:r>
            <a:r>
              <a:rPr sz="1400" spc="5" dirty="0">
                <a:latin typeface="Times New Roman"/>
                <a:cs typeface="Times New Roman"/>
              </a:rPr>
              <a:t>sono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comunicati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all’utenza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al</a:t>
            </a:r>
            <a:r>
              <a:rPr sz="1400" spc="-5" dirty="0">
                <a:latin typeface="Times New Roman"/>
                <a:cs typeface="Times New Roman"/>
              </a:rPr>
              <a:t> momento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dell’accettazione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del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campione.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I </a:t>
            </a:r>
            <a:r>
              <a:rPr sz="1400" spc="-5" dirty="0">
                <a:latin typeface="Times New Roman"/>
                <a:cs typeface="Times New Roman"/>
              </a:rPr>
              <a:t>referti possono </a:t>
            </a:r>
            <a:r>
              <a:rPr sz="1400" dirty="0">
                <a:latin typeface="Times New Roman"/>
                <a:cs typeface="Times New Roman"/>
              </a:rPr>
              <a:t>essere </a:t>
            </a:r>
            <a:r>
              <a:rPr sz="1400" spc="-5" dirty="0">
                <a:latin typeface="Times New Roman"/>
                <a:cs typeface="Times New Roman"/>
              </a:rPr>
              <a:t>ritirati </a:t>
            </a:r>
            <a:r>
              <a:rPr sz="1400" dirty="0">
                <a:latin typeface="Times New Roman"/>
                <a:cs typeface="Times New Roman"/>
              </a:rPr>
              <a:t>di persona </a:t>
            </a:r>
            <a:r>
              <a:rPr sz="1400" spc="-5" dirty="0">
                <a:latin typeface="Times New Roman"/>
                <a:cs typeface="Times New Roman"/>
              </a:rPr>
              <a:t>previa presentazione di documento </a:t>
            </a:r>
            <a:r>
              <a:rPr sz="1400" dirty="0">
                <a:latin typeface="Times New Roman"/>
                <a:cs typeface="Times New Roman"/>
              </a:rPr>
              <a:t>di </a:t>
            </a:r>
            <a:r>
              <a:rPr sz="1400" spc="-5" dirty="0">
                <a:latin typeface="Times New Roman"/>
                <a:cs typeface="Times New Roman"/>
              </a:rPr>
              <a:t>identità </a:t>
            </a:r>
            <a:r>
              <a:rPr sz="1400" dirty="0">
                <a:latin typeface="Times New Roman"/>
                <a:cs typeface="Times New Roman"/>
              </a:rPr>
              <a:t>o delega </a:t>
            </a:r>
            <a:r>
              <a:rPr sz="1400" spc="-5" dirty="0">
                <a:latin typeface="Times New Roman"/>
                <a:cs typeface="Times New Roman"/>
              </a:rPr>
              <a:t>scritta </a:t>
            </a:r>
            <a:r>
              <a:rPr sz="1400" dirty="0">
                <a:latin typeface="Times New Roman"/>
                <a:cs typeface="Times New Roman"/>
              </a:rPr>
              <a:t>accompagnata </a:t>
            </a:r>
            <a:r>
              <a:rPr sz="1400" spc="5" dirty="0">
                <a:latin typeface="Times New Roman"/>
                <a:cs typeface="Times New Roman"/>
              </a:rPr>
              <a:t>da 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fotocopia </a:t>
            </a:r>
            <a:r>
              <a:rPr sz="1400" spc="-5" dirty="0">
                <a:latin typeface="Times New Roman"/>
                <a:cs typeface="Times New Roman"/>
              </a:rPr>
              <a:t>del documento d’identità del delegante</a:t>
            </a:r>
            <a:r>
              <a:rPr sz="1400" spc="-5">
                <a:latin typeface="Times New Roman"/>
                <a:cs typeface="Times New Roman"/>
              </a:rPr>
              <a:t>. 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01712" y="6127750"/>
          <a:ext cx="8557258" cy="3997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1830"/>
                <a:gridCol w="1124584"/>
                <a:gridCol w="2534285"/>
                <a:gridCol w="1686559"/>
              </a:tblGrid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ESAME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906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b="1" spc="-20" dirty="0">
                          <a:latin typeface="Times New Roman"/>
                          <a:cs typeface="Times New Roman"/>
                        </a:rPr>
                        <a:t>MATRICE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2004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PUNTO</a:t>
                      </a:r>
                      <a:r>
                        <a:rPr sz="1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35" dirty="0">
                          <a:latin typeface="Times New Roman"/>
                          <a:cs typeface="Times New Roman"/>
                        </a:rPr>
                        <a:t>CONTATTO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1009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79730" marR="83185" indent="-288290">
                        <a:lnSpc>
                          <a:spcPts val="1680"/>
                        </a:lnSpc>
                      </a:pP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APPUN</a:t>
                      </a:r>
                      <a:r>
                        <a:rPr sz="1400" b="1" spc="-110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AM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b="1" spc="-2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b="1" dirty="0">
                          <a:latin typeface="Times New Roman"/>
                          <a:cs typeface="Times New Roman"/>
                        </a:rPr>
                        <a:t>O 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PRELIEVO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315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Sostanze</a:t>
                      </a:r>
                      <a:r>
                        <a:rPr sz="14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d’abuso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Marker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abuso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alcolico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(CDT,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ETG)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4972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Urine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lli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ngue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6527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bo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ossi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olo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ia  via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Rossi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Varese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15824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Allergologia</a:t>
                      </a:r>
                      <a:r>
                        <a:rPr sz="14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(RAST)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0805" marR="902969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hi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lini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ca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,</a:t>
                      </a:r>
                      <a:r>
                        <a:rPr sz="14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ALAU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)  Metalli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ed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elementi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tracce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4972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ngue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Urine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6921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Qualsiasi</a:t>
                      </a:r>
                      <a:r>
                        <a:rPr sz="14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centro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prelievi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aziendale.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0805" marR="241300" indent="-63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Elenco disponibile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su 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u="sng" spc="-5" dirty="0">
                          <a:solidFill>
                            <a:srgbClr val="0563C1"/>
                          </a:solidFill>
                          <a:uFill>
                            <a:solidFill>
                              <a:srgbClr val="0563C1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http://www.asst- </a:t>
                      </a:r>
                      <a:r>
                        <a:rPr sz="1400" i="1" dirty="0">
                          <a:solidFill>
                            <a:srgbClr val="0563C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i="1" u="sng" spc="-5" dirty="0">
                          <a:solidFill>
                            <a:srgbClr val="0563C1"/>
                          </a:solidFill>
                          <a:uFill>
                            <a:solidFill>
                              <a:srgbClr val="0563C1"/>
                            </a:solidFill>
                          </a:uFill>
                          <a:latin typeface="Times New Roman"/>
                          <a:cs typeface="Times New Roman"/>
                          <a:hlinkClick r:id="rId4"/>
                        </a:rPr>
                        <a:t>settelaghi.it/laboratorioanalisi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NO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731520">
                <a:tc>
                  <a:txBody>
                    <a:bodyPr/>
                    <a:lstStyle/>
                    <a:p>
                      <a:pPr marL="90805" marR="265430" algn="just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Tossicologia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occupazionale (elementi e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metalli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tracce,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gas anestetici,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solventi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industriali)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49720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ngue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Urine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65278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bo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ossi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olo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ia  via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Rossi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Varese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944879">
                <a:tc>
                  <a:txBody>
                    <a:bodyPr/>
                    <a:lstStyle/>
                    <a:p>
                      <a:pPr marL="90805" marR="1651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Igiene industriale: misure ambientali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(inquinanti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chimici, microclima,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ricambi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aria,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rumore),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consulenza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per valutazione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del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rischio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chimico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n.a.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65278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bo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ra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sz="14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10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ossi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olo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ia  via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Rossi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400" spc="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Varese.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0805" marR="114300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prestazioni</a:t>
                      </a:r>
                      <a:r>
                        <a:rPr sz="14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verranno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eseguite </a:t>
                      </a:r>
                      <a:r>
                        <a:rPr sz="1400" spc="-3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loco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previa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richiesta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SI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469900" y="14387840"/>
            <a:ext cx="274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Rev. 31/10/2023</a:t>
            </a:r>
            <a:endParaRPr lang="it-IT" sz="1100" dirty="0"/>
          </a:p>
        </p:txBody>
      </p:sp>
      <p:sp>
        <p:nvSpPr>
          <p:cNvPr id="9" name="CasellaDiTesto 16"/>
          <p:cNvSpPr txBox="1">
            <a:spLocks noChangeArrowheads="1"/>
          </p:cNvSpPr>
          <p:nvPr/>
        </p:nvSpPr>
        <p:spPr bwMode="auto">
          <a:xfrm>
            <a:off x="393700" y="14743112"/>
            <a:ext cx="50419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r>
              <a:rPr lang="it-IT" sz="1400" b="1">
                <a:solidFill>
                  <a:schemeClr val="bg1"/>
                </a:solidFill>
                <a:latin typeface="Helvetica" pitchFamily="34" charset="0"/>
                <a:ea typeface="Helvetica" pitchFamily="34" charset="0"/>
                <a:cs typeface="Helvetica" pitchFamily="34" charset="0"/>
              </a:rPr>
              <a:t>www.asst-settelaghi.it</a:t>
            </a:r>
          </a:p>
        </p:txBody>
      </p:sp>
      <p:pic>
        <p:nvPicPr>
          <p:cNvPr id="10" name="Immagine 9" descr="logh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03151" y="14649450"/>
            <a:ext cx="1036950" cy="4077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523</Words>
  <Application>Microsoft Office PowerPoint</Application>
  <PresentationFormat>Personalizzato</PresentationFormat>
  <Paragraphs>41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Office Theme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</cp:lastModifiedBy>
  <cp:revision>3</cp:revision>
  <dcterms:created xsi:type="dcterms:W3CDTF">2023-01-31T15:09:00Z</dcterms:created>
  <dcterms:modified xsi:type="dcterms:W3CDTF">2023-01-31T15:28:32Z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2018-06-14T00:00:00Z</vt:filetime>
  </property>
  <property fmtid="{D5CDD505-2E9C-101B-9397-08002B2CF9AE}" pid="3" name="Creator">
    <vt:lpwstr>Acrobat PDFMaker 9.0 per PowerPoint</vt:lpwstr>
  </property>
  <property fmtid="{D5CDD505-2E9C-101B-9397-08002B2CF9AE}" pid="4" name="LastSaved">
    <vt:filetime>2023-01-31T00:00:00Z</vt:filetime>
  </property>
</Properties>
</file>